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0"/>
  </p:notesMasterIdLst>
  <p:handoutMasterIdLst>
    <p:handoutMasterId r:id="rId21"/>
  </p:handoutMasterIdLst>
  <p:sldIdLst>
    <p:sldId id="256" r:id="rId3"/>
    <p:sldId id="691" r:id="rId4"/>
    <p:sldId id="695" r:id="rId5"/>
    <p:sldId id="697" r:id="rId6"/>
    <p:sldId id="699" r:id="rId7"/>
    <p:sldId id="700" r:id="rId8"/>
    <p:sldId id="698" r:id="rId9"/>
    <p:sldId id="705" r:id="rId10"/>
    <p:sldId id="704" r:id="rId11"/>
    <p:sldId id="694" r:id="rId12"/>
    <p:sldId id="702" r:id="rId13"/>
    <p:sldId id="703" r:id="rId14"/>
    <p:sldId id="689" r:id="rId15"/>
    <p:sldId id="687" r:id="rId16"/>
    <p:sldId id="693" r:id="rId17"/>
    <p:sldId id="686" r:id="rId18"/>
    <p:sldId id="688" r:id="rId19"/>
  </p:sldIdLst>
  <p:sldSz cx="9906000" cy="6858000" type="A4"/>
  <p:notesSz cx="6805613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41">
          <p15:clr>
            <a:srgbClr val="A4A3A4"/>
          </p15:clr>
        </p15:guide>
        <p15:guide id="3" pos="3120">
          <p15:clr>
            <a:srgbClr val="A4A3A4"/>
          </p15:clr>
        </p15:guide>
        <p15:guide id="4" pos="343">
          <p15:clr>
            <a:srgbClr val="A4A3A4"/>
          </p15:clr>
        </p15:guide>
        <p15:guide id="5" pos="3982" userDrawn="1">
          <p15:clr>
            <a:srgbClr val="A4A3A4"/>
          </p15:clr>
        </p15:guide>
        <p15:guide id="6" pos="40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626262"/>
    <a:srgbClr val="DCDCDC"/>
    <a:srgbClr val="7F7F7F"/>
    <a:srgbClr val="DCE6F2"/>
    <a:srgbClr val="FFF2CC"/>
    <a:srgbClr val="CCCCCC"/>
    <a:srgbClr val="006600"/>
    <a:srgbClr val="B9CDE5"/>
    <a:srgbClr val="F08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99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932" y="108"/>
      </p:cViewPr>
      <p:guideLst>
        <p:guide orient="horz" pos="2160"/>
        <p:guide orient="horz" pos="4141"/>
        <p:guide pos="3120"/>
        <p:guide pos="343"/>
        <p:guide pos="3982"/>
        <p:guide pos="40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1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C44FDC2-01A2-4EEB-83C8-4B3F8FE426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08EDF8-3D09-4154-B09D-941563E2A0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4451" y="1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33ABB-E39B-4CC5-A630-DF630A517A08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477A7A0-5F87-4817-90F9-61FB2A1611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9440864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6A80486-D6A2-4D87-806A-C7D5D9B346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4451" y="9440864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8BC07D-47B6-40D8-8C3F-5B919B520B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049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9099" cy="498694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1" y="1"/>
            <a:ext cx="2949099" cy="498694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9B9C07D8-10EE-4D4A-A1F5-2A424CC1D38E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3013"/>
            <a:ext cx="48434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6"/>
          </a:xfrm>
          <a:prstGeom prst="rect">
            <a:avLst/>
          </a:prstGeom>
        </p:spPr>
        <p:txBody>
          <a:bodyPr vert="horz" lIns="91550" tIns="45775" rIns="91550" bIns="45775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40647"/>
            <a:ext cx="2949099" cy="498692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1" y="9440647"/>
            <a:ext cx="2949099" cy="498692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30F4A260-E101-45B8-A3D6-6A4333040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4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45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25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183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21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98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5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717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93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0348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473280" y="6376243"/>
            <a:ext cx="2311400" cy="365125"/>
          </a:xfrm>
        </p:spPr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8177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288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2685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074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111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9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9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3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42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01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38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87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382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964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55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B03BE-963F-4010-86B8-4A69FE9ACF4F}" type="datetimeFigureOut">
              <a:rPr lang="ko-KR" altLang="en-US" smtClean="0"/>
              <a:t>2018-10-25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7F3C4-88E8-4BF8-986E-F710DC9C3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23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40AA8-5155-4C3E-99EA-0DC77143E72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2018-10-25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2212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F3F04-4904-41CA-9050-3AA97520FCD9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47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4896" y="6258610"/>
            <a:ext cx="8836209" cy="40011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defTabSz="1007943">
              <a:spcBef>
                <a:spcPct val="0"/>
              </a:spcBef>
              <a:defRPr/>
            </a:pPr>
            <a:r>
              <a:rPr lang="en-US" altLang="ko-KR" sz="2000" spc="-100" dirty="0">
                <a:latin typeface="뫼비우스 Bold" panose="02000500000000000000" pitchFamily="2" charset="-127"/>
                <a:ea typeface="뫼비우스 Bold" panose="02000500000000000000" pitchFamily="2" charset="-127"/>
                <a:cs typeface="+mj-cs"/>
              </a:rPr>
              <a:t>Open Collabo.</a:t>
            </a:r>
            <a:r>
              <a:rPr lang="ko-KR" altLang="en-US" sz="2000" spc="-100" dirty="0">
                <a:latin typeface="뫼비우스 Bold" panose="02000500000000000000" pitchFamily="2" charset="-127"/>
                <a:ea typeface="뫼비우스 Bold" panose="02000500000000000000" pitchFamily="2" charset="-127"/>
                <a:cs typeface="+mj-cs"/>
              </a:rPr>
              <a:t>센터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702594" y="4380935"/>
            <a:ext cx="6500812" cy="505694"/>
          </a:xfrm>
          <a:prstGeom prst="rect">
            <a:avLst/>
          </a:prstGeom>
        </p:spPr>
        <p:txBody>
          <a:bodyPr anchor="ctr"/>
          <a:lstStyle>
            <a:lvl1pPr algn="ctr" defTabSz="1006475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61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defTabSz="1006475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2pPr>
            <a:lvl3pPr algn="l" defTabSz="1006475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3pPr>
            <a:lvl4pPr algn="l" defTabSz="1006475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4pPr>
            <a:lvl5pPr algn="l" defTabSz="1006475" rtl="0" eaLnBrk="0" fontAlgn="base" latinLnBrk="1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5pPr>
            <a:lvl6pPr marL="457200" algn="l" defTabSz="1006475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6pPr>
            <a:lvl7pPr marL="914400" algn="l" defTabSz="1006475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7pPr>
            <a:lvl8pPr marL="1371600" algn="l" defTabSz="1006475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8pPr>
            <a:lvl9pPr marL="1828800" algn="l" defTabSz="1006475" rtl="0" fontAlgn="base" latin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생각대로 Bold" pitchFamily="2" charset="-127"/>
                <a:ea typeface="생각대로 Bold" pitchFamily="2" charset="-127"/>
              </a:defRPr>
            </a:lvl9pPr>
          </a:lstStyle>
          <a:p>
            <a:pPr defTabSz="1007943" eaLnBrk="1" fontAlgn="auto" hangingPunct="1">
              <a:lnSpc>
                <a:spcPct val="100000"/>
              </a:lnSpc>
              <a:spcAft>
                <a:spcPts val="0"/>
              </a:spcAft>
              <a:defRPr/>
            </a:pPr>
            <a:r>
              <a:rPr lang="en-US" altLang="ko-KR" sz="2000" spc="-1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11 </a:t>
            </a:r>
            <a:r>
              <a:rPr lang="ko-KR" altLang="en-US" sz="2000" spc="-1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월 </a:t>
            </a:r>
            <a:r>
              <a:rPr lang="en-US" altLang="ko-KR" sz="2000" spc="-1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5</a:t>
            </a:r>
            <a:r>
              <a:rPr lang="ko-KR" altLang="en-US" sz="2000" spc="-1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일</a:t>
            </a:r>
            <a:endParaRPr kumimoji="0" lang="ko-KR" altLang="en-US" sz="2000" spc="-100" dirty="0">
              <a:solidFill>
                <a:schemeClr val="tx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89932" y="2178110"/>
            <a:ext cx="65261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600" spc="-100" dirty="0" err="1">
                <a:latin typeface="뫼비우스 Bold" panose="02000500000000000000" pitchFamily="2" charset="-127"/>
                <a:ea typeface="뫼비우스 Bold" panose="02000500000000000000" pitchFamily="2" charset="-127"/>
                <a:cs typeface="+mj-cs"/>
              </a:rPr>
              <a:t>PoC</a:t>
            </a:r>
            <a:r>
              <a:rPr lang="en-US" altLang="ko-KR" sz="3600" spc="-100" dirty="0">
                <a:latin typeface="뫼비우스 Bold" panose="02000500000000000000" pitchFamily="2" charset="-127"/>
                <a:ea typeface="뫼비우스 Bold" panose="02000500000000000000" pitchFamily="2" charset="-127"/>
                <a:cs typeface="+mj-cs"/>
              </a:rPr>
              <a:t> </a:t>
            </a:r>
            <a:r>
              <a:rPr lang="ko-KR" altLang="en-US" sz="3600" spc="-100" dirty="0">
                <a:latin typeface="뫼비우스 Bold" panose="02000500000000000000" pitchFamily="2" charset="-127"/>
                <a:ea typeface="뫼비우스 Bold" panose="02000500000000000000" pitchFamily="2" charset="-127"/>
                <a:cs typeface="+mj-cs"/>
              </a:rPr>
              <a:t>시연회 행사</a:t>
            </a:r>
            <a:endParaRPr lang="en-US" altLang="ko-KR" sz="3600" spc="-100" dirty="0">
              <a:solidFill>
                <a:srgbClr val="F68813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  <a:p>
            <a:pPr algn="ctr"/>
            <a:r>
              <a:rPr lang="en-US" altLang="ko-KR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- Blockchain </a:t>
            </a:r>
            <a:r>
              <a:rPr lang="ko-KR" altLang="en-US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기반 개인 </a:t>
            </a:r>
            <a:r>
              <a:rPr lang="en-US" altLang="ko-KR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Data </a:t>
            </a:r>
            <a:r>
              <a:rPr lang="ko-KR" altLang="en-US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거래 플랫폼 </a:t>
            </a:r>
            <a:r>
              <a:rPr lang="en-US" altLang="ko-KR" sz="24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PoC</a:t>
            </a:r>
            <a:r>
              <a:rPr lang="ko-KR" altLang="en-US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</a:t>
            </a:r>
            <a:r>
              <a:rPr lang="en-US" altLang="ko-KR" sz="24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schemeClr val="accent2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-</a:t>
            </a:r>
            <a:endParaRPr lang="ko-KR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251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55" y="4098175"/>
            <a:ext cx="3886144" cy="22527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504FF81D-1FD3-402A-8313-1B6FE42CF95D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E01EF73-EBC8-4938-ABF1-A47882197C74}"/>
              </a:ext>
            </a:extLst>
          </p:cNvPr>
          <p:cNvSpPr txBox="1"/>
          <p:nvPr/>
        </p:nvSpPr>
        <p:spPr>
          <a:xfrm>
            <a:off x="8399869" y="1874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시연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B9F05B4-7ABD-4E03-B0C2-531C1DA9607F}"/>
              </a:ext>
            </a:extLst>
          </p:cNvPr>
          <p:cNvGrpSpPr/>
          <p:nvPr/>
        </p:nvGrpSpPr>
        <p:grpSpPr>
          <a:xfrm>
            <a:off x="620900" y="1872382"/>
            <a:ext cx="4622566" cy="4401292"/>
            <a:chOff x="379544" y="1534590"/>
            <a:chExt cx="4863922" cy="4739084"/>
          </a:xfrm>
        </p:grpSpPr>
        <p:pic>
          <p:nvPicPr>
            <p:cNvPr id="8" name="Picture 2" descr="ê´ë ¨ ì´ë¯¸ì§">
              <a:extLst>
                <a:ext uri="{FF2B5EF4-FFF2-40B4-BE49-F238E27FC236}">
                  <a16:creationId xmlns:a16="http://schemas.microsoft.com/office/drawing/2014/main" id="{CD0A4A3F-DB0C-402C-AC73-53544DE0C5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5" t="13683" r="21986" b="13590"/>
            <a:stretch/>
          </p:blipFill>
          <p:spPr bwMode="auto">
            <a:xfrm>
              <a:off x="379544" y="1534591"/>
              <a:ext cx="2377440" cy="4739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ê´ë ¨ ì´ë¯¸ì§">
              <a:extLst>
                <a:ext uri="{FF2B5EF4-FFF2-40B4-BE49-F238E27FC236}">
                  <a16:creationId xmlns:a16="http://schemas.microsoft.com/office/drawing/2014/main" id="{85B0FCF7-9F2B-47AE-8327-8459FA4A23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05" t="13683" r="21986" b="13590"/>
            <a:stretch/>
          </p:blipFill>
          <p:spPr bwMode="auto">
            <a:xfrm>
              <a:off x="2866026" y="1534590"/>
              <a:ext cx="2377440" cy="4739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6C6024-140A-49B6-A325-E79916A66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5675" y="2118383"/>
              <a:ext cx="2013490" cy="358684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FF9845D-7B36-42BC-AF62-A9C8FA4BC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359" t="8312" r="4574" b="9014"/>
            <a:stretch/>
          </p:blipFill>
          <p:spPr>
            <a:xfrm>
              <a:off x="3015654" y="2069656"/>
              <a:ext cx="2036618" cy="3624562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C533A719-9DF9-4E2B-9679-9E5E17E6BFE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94" t="18753" r="1230" b="29194"/>
          <a:stretch/>
        </p:blipFill>
        <p:spPr>
          <a:xfrm>
            <a:off x="5465198" y="1872382"/>
            <a:ext cx="4007532" cy="20926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8867EF-DC50-4A13-8D69-1FC4C1D4B462}"/>
              </a:ext>
            </a:extLst>
          </p:cNvPr>
          <p:cNvSpPr txBox="1"/>
          <p:nvPr/>
        </p:nvSpPr>
        <p:spPr>
          <a:xfrm>
            <a:off x="620900" y="6252157"/>
            <a:ext cx="1699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 err="1"/>
              <a:t>정보요청자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기업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069A31-3918-45BA-95CA-5D2451F11282}"/>
              </a:ext>
            </a:extLst>
          </p:cNvPr>
          <p:cNvSpPr txBox="1"/>
          <p:nvPr/>
        </p:nvSpPr>
        <p:spPr>
          <a:xfrm>
            <a:off x="3210227" y="6253341"/>
            <a:ext cx="16997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정보제공자</a:t>
            </a:r>
            <a:r>
              <a:rPr lang="en-US" altLang="ko-KR" sz="1500" b="1" dirty="0"/>
              <a:t>(</a:t>
            </a:r>
            <a:r>
              <a:rPr lang="ko-KR" altLang="en-US" sz="1500" b="1" dirty="0"/>
              <a:t>개인</a:t>
            </a:r>
            <a:r>
              <a:rPr lang="en-US" altLang="ko-KR" sz="1500" b="1" dirty="0"/>
              <a:t>)</a:t>
            </a:r>
            <a:endParaRPr lang="ko-KR" altLang="en-US" sz="1500" b="1" dirty="0"/>
          </a:p>
        </p:txBody>
      </p:sp>
      <p:sp>
        <p:nvSpPr>
          <p:cNvPr id="16" name="모서리가 둥근 직사각형 11">
            <a:extLst>
              <a:ext uri="{FF2B5EF4-FFF2-40B4-BE49-F238E27FC236}">
                <a16:creationId xmlns:a16="http://schemas.microsoft.com/office/drawing/2014/main" id="{5610D531-5F8E-40EB-A5FB-8711EA425140}"/>
              </a:ext>
            </a:extLst>
          </p:cNvPr>
          <p:cNvSpPr/>
          <p:nvPr/>
        </p:nvSpPr>
        <p:spPr>
          <a:xfrm>
            <a:off x="5679559" y="3253705"/>
            <a:ext cx="814647" cy="3366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IPFS 1</a:t>
            </a:r>
            <a:endParaRPr lang="ko-KR" altLang="en-US" dirty="0"/>
          </a:p>
        </p:txBody>
      </p:sp>
      <p:sp>
        <p:nvSpPr>
          <p:cNvPr id="17" name="모서리가 둥근 직사각형 17">
            <a:extLst>
              <a:ext uri="{FF2B5EF4-FFF2-40B4-BE49-F238E27FC236}">
                <a16:creationId xmlns:a16="http://schemas.microsoft.com/office/drawing/2014/main" id="{E5C8EC08-6429-4028-98C4-21B56131E23B}"/>
              </a:ext>
            </a:extLst>
          </p:cNvPr>
          <p:cNvSpPr/>
          <p:nvPr/>
        </p:nvSpPr>
        <p:spPr>
          <a:xfrm>
            <a:off x="6959719" y="3261302"/>
            <a:ext cx="814647" cy="3366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IPFS 2</a:t>
            </a:r>
            <a:endParaRPr lang="ko-KR" altLang="en-US" dirty="0"/>
          </a:p>
        </p:txBody>
      </p:sp>
      <p:sp>
        <p:nvSpPr>
          <p:cNvPr id="18" name="모서리가 둥근 직사각형 18">
            <a:extLst>
              <a:ext uri="{FF2B5EF4-FFF2-40B4-BE49-F238E27FC236}">
                <a16:creationId xmlns:a16="http://schemas.microsoft.com/office/drawing/2014/main" id="{EC970BB3-FB3F-4629-95E6-8C7B91106BF2}"/>
              </a:ext>
            </a:extLst>
          </p:cNvPr>
          <p:cNvSpPr/>
          <p:nvPr/>
        </p:nvSpPr>
        <p:spPr>
          <a:xfrm>
            <a:off x="8325144" y="3261302"/>
            <a:ext cx="814647" cy="3366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IPFS 3</a:t>
            </a:r>
            <a:endParaRPr lang="ko-KR" altLang="en-US" dirty="0"/>
          </a:p>
        </p:txBody>
      </p:sp>
      <p:sp>
        <p:nvSpPr>
          <p:cNvPr id="19" name="모서리가 둥근 직사각형 19">
            <a:extLst>
              <a:ext uri="{FF2B5EF4-FFF2-40B4-BE49-F238E27FC236}">
                <a16:creationId xmlns:a16="http://schemas.microsoft.com/office/drawing/2014/main" id="{4C8E80FE-1352-4A88-BF25-20D36458E690}"/>
              </a:ext>
            </a:extLst>
          </p:cNvPr>
          <p:cNvSpPr/>
          <p:nvPr/>
        </p:nvSpPr>
        <p:spPr>
          <a:xfrm>
            <a:off x="6611024" y="6315698"/>
            <a:ext cx="2030003" cy="3366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HyperLedger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EF2C92-6333-42DE-B28A-C928BB1DE6E0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 err="1">
                <a:latin typeface="+mj-ea"/>
              </a:rPr>
              <a:t>PoC</a:t>
            </a:r>
            <a:r>
              <a:rPr lang="en-US" altLang="ko-KR" sz="16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시연 단말은 정보요청자</a:t>
            </a:r>
            <a:r>
              <a:rPr lang="en-US" altLang="ko-KR" sz="1600" b="1" dirty="0">
                <a:latin typeface="+mj-ea"/>
              </a:rPr>
              <a:t>(</a:t>
            </a:r>
            <a:r>
              <a:rPr lang="ko-KR" altLang="en-US" sz="1600" b="1" dirty="0">
                <a:latin typeface="+mj-ea"/>
              </a:rPr>
              <a:t>기업</a:t>
            </a:r>
            <a:r>
              <a:rPr lang="en-US" altLang="ko-KR" sz="1600" b="1" dirty="0">
                <a:latin typeface="+mj-ea"/>
              </a:rPr>
              <a:t>) </a:t>
            </a:r>
            <a:r>
              <a:rPr lang="ko-KR" altLang="en-US" sz="1600" b="1" dirty="0">
                <a:latin typeface="+mj-ea"/>
              </a:rPr>
              <a:t>및 정보제공자</a:t>
            </a:r>
            <a:r>
              <a:rPr lang="en-US" altLang="ko-KR" sz="1600" b="1" dirty="0">
                <a:latin typeface="+mj-ea"/>
              </a:rPr>
              <a:t>(</a:t>
            </a:r>
            <a:r>
              <a:rPr lang="ko-KR" altLang="en-US" sz="1600" b="1" dirty="0">
                <a:latin typeface="+mj-ea"/>
              </a:rPr>
              <a:t>개인</a:t>
            </a:r>
            <a:r>
              <a:rPr lang="en-US" altLang="ko-KR" sz="1600" b="1" dirty="0">
                <a:latin typeface="+mj-ea"/>
              </a:rPr>
              <a:t>)</a:t>
            </a:r>
            <a:r>
              <a:rPr lang="ko-KR" altLang="en-US" sz="1600" b="1" dirty="0">
                <a:latin typeface="+mj-ea"/>
              </a:rPr>
              <a:t> 앱으로 구성되고</a:t>
            </a:r>
            <a:r>
              <a:rPr lang="en-US" altLang="ko-KR" sz="1600" b="1" dirty="0">
                <a:latin typeface="+mj-ea"/>
              </a:rPr>
              <a:t>, </a:t>
            </a:r>
            <a:r>
              <a:rPr lang="ko-KR" altLang="en-US" sz="1600" b="1" dirty="0">
                <a:latin typeface="+mj-ea"/>
              </a:rPr>
              <a:t>노드는</a:t>
            </a:r>
            <a:r>
              <a:rPr lang="en-US" altLang="ko-KR" sz="1600" b="1" dirty="0">
                <a:latin typeface="+mj-ea"/>
              </a:rPr>
              <a:t> </a:t>
            </a:r>
            <a:r>
              <a:rPr lang="ko-KR" altLang="en-US" sz="1600" b="1" dirty="0">
                <a:latin typeface="+mj-ea"/>
              </a:rPr>
              <a:t>실제로 정보가 </a:t>
            </a:r>
            <a:endParaRPr lang="en-US" altLang="ko-KR" sz="1600" b="1" dirty="0">
              <a:latin typeface="+mj-ea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>
                <a:latin typeface="+mj-ea"/>
              </a:rPr>
              <a:t>저장되는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개의 </a:t>
            </a:r>
            <a:r>
              <a:rPr lang="en-US" altLang="ko-KR" sz="1600" b="1" dirty="0">
                <a:latin typeface="+mj-ea"/>
              </a:rPr>
              <a:t>IPFS </a:t>
            </a:r>
            <a:r>
              <a:rPr lang="ko-KR" altLang="en-US" sz="1600" b="1" dirty="0">
                <a:latin typeface="+mj-ea"/>
              </a:rPr>
              <a:t>노드와 데이터 수집</a:t>
            </a:r>
            <a:r>
              <a:rPr lang="en-US" altLang="ko-KR" sz="1600" b="1" dirty="0">
                <a:latin typeface="+mj-ea"/>
              </a:rPr>
              <a:t>/</a:t>
            </a:r>
            <a:r>
              <a:rPr lang="ko-KR" altLang="en-US" sz="1600" b="1" dirty="0">
                <a:latin typeface="+mj-ea"/>
              </a:rPr>
              <a:t>거래 내역이 기록되는 </a:t>
            </a:r>
            <a:r>
              <a:rPr lang="en-US" altLang="ko-KR" sz="1600" b="1" dirty="0">
                <a:latin typeface="+mj-ea"/>
              </a:rPr>
              <a:t>3</a:t>
            </a:r>
            <a:r>
              <a:rPr lang="ko-KR" altLang="en-US" sz="1600" b="1" dirty="0">
                <a:latin typeface="+mj-ea"/>
              </a:rPr>
              <a:t>개의 </a:t>
            </a:r>
            <a:r>
              <a:rPr lang="en-US" altLang="ko-KR" sz="1600" b="1" dirty="0" err="1">
                <a:latin typeface="+mj-ea"/>
              </a:rPr>
              <a:t>HyperLedger</a:t>
            </a:r>
            <a:r>
              <a:rPr lang="ko-KR" altLang="en-US" sz="1600" b="1" dirty="0">
                <a:latin typeface="+mj-ea"/>
              </a:rPr>
              <a:t>로 구성됨</a:t>
            </a:r>
            <a:r>
              <a:rPr lang="en-US" altLang="ko-KR" sz="1600" b="1" dirty="0">
                <a:latin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41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627F714-C6B7-4C69-AC23-23AE4820D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53" y="2511551"/>
            <a:ext cx="5681472" cy="21214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5BDDBE-B826-43B1-8EB9-D13DF72A2D1B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13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FB822EC-4FFE-4613-86F9-4B6DE2A5D41F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44421-AC6D-4687-8217-00541B3EE18B}"/>
              </a:ext>
            </a:extLst>
          </p:cNvPr>
          <p:cNvSpPr txBox="1"/>
          <p:nvPr/>
        </p:nvSpPr>
        <p:spPr>
          <a:xfrm>
            <a:off x="7507239" y="187434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Blockchain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인가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순서도: 자기 디스크 6">
            <a:extLst>
              <a:ext uri="{FF2B5EF4-FFF2-40B4-BE49-F238E27FC236}">
                <a16:creationId xmlns:a16="http://schemas.microsoft.com/office/drawing/2014/main" id="{B5A80EBC-C0BE-4F0B-8B38-689806DA5709}"/>
              </a:ext>
            </a:extLst>
          </p:cNvPr>
          <p:cNvSpPr/>
          <p:nvPr/>
        </p:nvSpPr>
        <p:spPr>
          <a:xfrm>
            <a:off x="2358759" y="2553191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자기 디스크 7">
            <a:extLst>
              <a:ext uri="{FF2B5EF4-FFF2-40B4-BE49-F238E27FC236}">
                <a16:creationId xmlns:a16="http://schemas.microsoft.com/office/drawing/2014/main" id="{8D53E14A-EDBD-42AE-ABDB-C20E81E17A0E}"/>
              </a:ext>
            </a:extLst>
          </p:cNvPr>
          <p:cNvSpPr/>
          <p:nvPr/>
        </p:nvSpPr>
        <p:spPr>
          <a:xfrm>
            <a:off x="4072902" y="2539939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자기 디스크 11">
            <a:extLst>
              <a:ext uri="{FF2B5EF4-FFF2-40B4-BE49-F238E27FC236}">
                <a16:creationId xmlns:a16="http://schemas.microsoft.com/office/drawing/2014/main" id="{382FB2BA-0427-4822-B460-6BDED7F7945A}"/>
              </a:ext>
            </a:extLst>
          </p:cNvPr>
          <p:cNvSpPr/>
          <p:nvPr/>
        </p:nvSpPr>
        <p:spPr>
          <a:xfrm>
            <a:off x="5782023" y="2558602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C5B14732-9E56-4862-85A5-6B4F38AE32A2}"/>
              </a:ext>
            </a:extLst>
          </p:cNvPr>
          <p:cNvSpPr/>
          <p:nvPr/>
        </p:nvSpPr>
        <p:spPr>
          <a:xfrm>
            <a:off x="7470320" y="2537500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45AC0C-3A78-42A9-A741-3EC82EF4AE11}"/>
              </a:ext>
            </a:extLst>
          </p:cNvPr>
          <p:cNvSpPr txBox="1"/>
          <p:nvPr/>
        </p:nvSpPr>
        <p:spPr>
          <a:xfrm>
            <a:off x="1564863" y="2548940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통신사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FE60D-BE61-4A73-A29A-7C731738C881}"/>
              </a:ext>
            </a:extLst>
          </p:cNvPr>
          <p:cNvSpPr txBox="1"/>
          <p:nvPr/>
        </p:nvSpPr>
        <p:spPr>
          <a:xfrm>
            <a:off x="3281795" y="2535246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카드사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980F7-AB09-4DCF-ADF8-DE37AF3302DC}"/>
              </a:ext>
            </a:extLst>
          </p:cNvPr>
          <p:cNvSpPr txBox="1"/>
          <p:nvPr/>
        </p:nvSpPr>
        <p:spPr>
          <a:xfrm>
            <a:off x="4970092" y="2556348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 err="1"/>
              <a:t>신평사</a:t>
            </a:r>
            <a:endParaRPr lang="ko-KR" altLang="en-US" sz="15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6C9CC4-D16A-469D-B48F-4016DD59DC1F}"/>
              </a:ext>
            </a:extLst>
          </p:cNvPr>
          <p:cNvSpPr txBox="1"/>
          <p:nvPr/>
        </p:nvSpPr>
        <p:spPr>
          <a:xfrm>
            <a:off x="6875161" y="2546132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/>
              <a:t>기타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4EA8E0-CF47-4D8F-BF87-598CEC28A115}"/>
              </a:ext>
            </a:extLst>
          </p:cNvPr>
          <p:cNvSpPr/>
          <p:nvPr/>
        </p:nvSpPr>
        <p:spPr>
          <a:xfrm>
            <a:off x="1587179" y="3537960"/>
            <a:ext cx="6862273" cy="35892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Blockchain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498D8A7-FE66-4BA5-973A-08A8611A001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550444" y="2852699"/>
            <a:ext cx="0" cy="685261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B588B92-69BA-4E03-B2AB-BD405FD5A360}"/>
              </a:ext>
            </a:extLst>
          </p:cNvPr>
          <p:cNvCxnSpPr>
            <a:stCxn id="8" idx="3"/>
          </p:cNvCxnSpPr>
          <p:nvPr/>
        </p:nvCxnSpPr>
        <p:spPr>
          <a:xfrm>
            <a:off x="4264587" y="2839447"/>
            <a:ext cx="0" cy="698513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BB01F98-6100-4038-B40F-9548C01F5085}"/>
              </a:ext>
            </a:extLst>
          </p:cNvPr>
          <p:cNvCxnSpPr>
            <a:stCxn id="12" idx="3"/>
          </p:cNvCxnSpPr>
          <p:nvPr/>
        </p:nvCxnSpPr>
        <p:spPr>
          <a:xfrm>
            <a:off x="5973708" y="2858110"/>
            <a:ext cx="0" cy="67985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5A051BF-85BC-4DB9-BC97-9F80CD1B2B8C}"/>
              </a:ext>
            </a:extLst>
          </p:cNvPr>
          <p:cNvCxnSpPr/>
          <p:nvPr/>
        </p:nvCxnSpPr>
        <p:spPr>
          <a:xfrm>
            <a:off x="7662005" y="2825753"/>
            <a:ext cx="0" cy="712207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4" name="Picture 2" descr="ê´ë ¨ ì´ë¯¸ì§">
            <a:extLst>
              <a:ext uri="{FF2B5EF4-FFF2-40B4-BE49-F238E27FC236}">
                <a16:creationId xmlns:a16="http://schemas.microsoft.com/office/drawing/2014/main" id="{E808E992-555C-4A0A-941D-3BFBBFE77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10" y="5233816"/>
            <a:ext cx="667410" cy="66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23543B-6F56-4BAD-AB6A-8C5E054BCC27}"/>
              </a:ext>
            </a:extLst>
          </p:cNvPr>
          <p:cNvSpPr txBox="1"/>
          <p:nvPr/>
        </p:nvSpPr>
        <p:spPr>
          <a:xfrm>
            <a:off x="3767118" y="5901226"/>
            <a:ext cx="227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개인 </a:t>
            </a:r>
            <a:r>
              <a:rPr lang="en-US" altLang="ko-KR" dirty="0"/>
              <a:t>(</a:t>
            </a:r>
            <a:r>
              <a:rPr lang="ko-KR" altLang="en-US" dirty="0"/>
              <a:t>정보 제공자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8DB1A3AA-AEA7-4CF9-8344-E862143CBDC2}"/>
              </a:ext>
            </a:extLst>
          </p:cNvPr>
          <p:cNvCxnSpPr>
            <a:stCxn id="24" idx="0"/>
            <a:endCxn id="18" idx="2"/>
          </p:cNvCxnSpPr>
          <p:nvPr/>
        </p:nvCxnSpPr>
        <p:spPr>
          <a:xfrm flipV="1">
            <a:off x="5018315" y="3896883"/>
            <a:ext cx="1" cy="1336933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B909DCC-DEA9-4F4A-9E8D-8641C2586093}"/>
              </a:ext>
            </a:extLst>
          </p:cNvPr>
          <p:cNvSpPr txBox="1"/>
          <p:nvPr/>
        </p:nvSpPr>
        <p:spPr>
          <a:xfrm>
            <a:off x="5035408" y="4309595"/>
            <a:ext cx="156028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300" dirty="0"/>
              <a:t>정보 제공 동의</a:t>
            </a:r>
            <a:endParaRPr lang="en-US" altLang="ko-KR" sz="1300" dirty="0"/>
          </a:p>
          <a:p>
            <a:pPr marL="179388" indent="-179388"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300" dirty="0"/>
              <a:t>정보 사용 열람</a:t>
            </a:r>
            <a:endParaRPr lang="en-US" altLang="ko-KR" sz="1300" dirty="0"/>
          </a:p>
          <a:p>
            <a:pPr marL="179388" indent="-179388"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300" dirty="0"/>
              <a:t>정보 삭제 요구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318D9D-97F0-47B8-B4FF-EE40F406970D}"/>
              </a:ext>
            </a:extLst>
          </p:cNvPr>
          <p:cNvSpPr txBox="1"/>
          <p:nvPr/>
        </p:nvSpPr>
        <p:spPr>
          <a:xfrm>
            <a:off x="1556750" y="3961751"/>
            <a:ext cx="15602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300" dirty="0"/>
              <a:t>정보 이용 기록</a:t>
            </a:r>
            <a:endParaRPr lang="en-US" altLang="ko-KR" sz="1300" dirty="0"/>
          </a:p>
          <a:p>
            <a:pPr marL="179388" indent="-179388">
              <a:buFont typeface="Arial" panose="020B0604020202020204" pitchFamily="34" charset="0"/>
              <a:buChar char="•"/>
              <a:tabLst>
                <a:tab pos="85725" algn="l"/>
              </a:tabLst>
            </a:pPr>
            <a:r>
              <a:rPr lang="ko-KR" altLang="en-US" sz="1300" dirty="0"/>
              <a:t>인센티브 제공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183B96-CD96-4826-A950-422ECB79FEA8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>
                <a:latin typeface="+mj-ea"/>
                <a:ea typeface="+mj-ea"/>
              </a:rPr>
              <a:t>최근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정부나 </a:t>
            </a:r>
            <a:r>
              <a:rPr lang="en-US" altLang="ko-KR" sz="1600" b="1" dirty="0">
                <a:latin typeface="+mj-ea"/>
              </a:rPr>
              <a:t>GDPR</a:t>
            </a:r>
            <a:r>
              <a:rPr lang="ko-KR" altLang="en-US" sz="1600" b="1" dirty="0">
                <a:latin typeface="+mj-ea"/>
              </a:rPr>
              <a:t>같은 개인 정보 권리를 개인에게 돌려주려는 움직임에 부합하려면 분산 저장과 </a:t>
            </a:r>
            <a:endParaRPr lang="en-US" altLang="ko-KR" sz="1600" b="1" dirty="0">
              <a:latin typeface="+mj-ea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>
                <a:latin typeface="+mj-ea"/>
              </a:rPr>
              <a:t>개인정보 사용기록을 빠짐없이 기록해야 하는 </a:t>
            </a:r>
            <a:r>
              <a:rPr lang="en-US" altLang="ko-KR" sz="1600" b="1" dirty="0">
                <a:latin typeface="+mj-ea"/>
              </a:rPr>
              <a:t>Blockchain</a:t>
            </a:r>
            <a:r>
              <a:rPr lang="ko-KR" altLang="en-US" sz="1600" b="1" dirty="0">
                <a:latin typeface="+mj-ea"/>
              </a:rPr>
              <a:t> 기술이 현실적인 대안 중의 하나임</a:t>
            </a:r>
          </a:p>
        </p:txBody>
      </p:sp>
    </p:spTree>
    <p:extLst>
      <p:ext uri="{BB962C8B-B14F-4D97-AF65-F5344CB8AC3E}">
        <p14:creationId xmlns:p14="http://schemas.microsoft.com/office/powerpoint/2010/main" val="2789196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5660B6-1B1E-4CC0-ABB0-AE621283BE6F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4FC2B6-4624-4391-9769-AB8860E8394A}"/>
              </a:ext>
            </a:extLst>
          </p:cNvPr>
          <p:cNvSpPr txBox="1"/>
          <p:nvPr/>
        </p:nvSpPr>
        <p:spPr>
          <a:xfrm>
            <a:off x="7267749" y="187434"/>
            <a:ext cx="2548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Blockchain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성능은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5E8798-4771-44B4-B86B-0AEC543E8805}"/>
              </a:ext>
            </a:extLst>
          </p:cNvPr>
          <p:cNvSpPr/>
          <p:nvPr/>
        </p:nvSpPr>
        <p:spPr>
          <a:xfrm>
            <a:off x="419100" y="874688"/>
            <a:ext cx="5211282" cy="20479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594603-37A5-4F4A-8DD6-C44DBD63A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5" y="3061234"/>
            <a:ext cx="4318030" cy="357372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0EB445B-80E4-483F-82E4-5FD74327AFE2}"/>
              </a:ext>
            </a:extLst>
          </p:cNvPr>
          <p:cNvSpPr/>
          <p:nvPr/>
        </p:nvSpPr>
        <p:spPr>
          <a:xfrm>
            <a:off x="573515" y="5811140"/>
            <a:ext cx="2159015" cy="823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214C571-5FC3-45C8-B82C-B6A03BE2C09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32530" y="3609482"/>
            <a:ext cx="2546909" cy="2654593"/>
          </a:xfrm>
          <a:prstGeom prst="straightConnector1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59C39A5-F462-4D1B-9283-4C7D78E562EA}"/>
              </a:ext>
            </a:extLst>
          </p:cNvPr>
          <p:cNvSpPr txBox="1"/>
          <p:nvPr/>
        </p:nvSpPr>
        <p:spPr>
          <a:xfrm>
            <a:off x="5279439" y="3447899"/>
            <a:ext cx="35422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140 TPS </a:t>
            </a:r>
            <a:r>
              <a:rPr lang="en-US" altLang="ko-KR" sz="15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→</a:t>
            </a:r>
            <a:r>
              <a:rPr lang="en-US" altLang="ko-KR" sz="1500" b="1" dirty="0">
                <a:sym typeface="Wingdings" panose="05000000000000000000" pitchFamily="2" charset="2"/>
              </a:rPr>
              <a:t> 2,250 TPS</a:t>
            </a:r>
            <a:r>
              <a:rPr lang="ko-KR" altLang="en-US" sz="1500" b="1" dirty="0">
                <a:sym typeface="Wingdings" panose="05000000000000000000" pitchFamily="2" charset="2"/>
              </a:rPr>
              <a:t>로 </a:t>
            </a:r>
            <a:r>
              <a:rPr lang="ko-KR" altLang="en-US" sz="1500" b="1" dirty="0" smtClean="0">
                <a:sym typeface="Wingdings" panose="05000000000000000000" pitchFamily="2" charset="2"/>
              </a:rPr>
              <a:t>향상</a:t>
            </a:r>
            <a:endParaRPr lang="ko-KR" altLang="en-US" sz="15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662BEA-DF37-4629-9162-F940F8FB3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545" y="4100536"/>
            <a:ext cx="4771726" cy="194627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FCB5DA-631F-43C0-B7D6-81E8E1879C95}"/>
              </a:ext>
            </a:extLst>
          </p:cNvPr>
          <p:cNvSpPr/>
          <p:nvPr/>
        </p:nvSpPr>
        <p:spPr>
          <a:xfrm>
            <a:off x="784479" y="1860272"/>
            <a:ext cx="29463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초당 안정적인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처리 속도</a:t>
            </a:r>
            <a:endParaRPr lang="en-US" altLang="ko-KR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읽기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(Select)   : 800 TPS </a:t>
            </a:r>
          </a:p>
          <a:p>
            <a:pPr lvl="0"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쓰기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(Update)  : 250 TPS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64811111-6361-4112-B5D1-14A38FC913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788346"/>
              </p:ext>
            </p:extLst>
          </p:nvPr>
        </p:nvGraphicFramePr>
        <p:xfrm>
          <a:off x="664162" y="1095327"/>
          <a:ext cx="4803521" cy="648000"/>
        </p:xfrm>
        <a:graphic>
          <a:graphicData uri="http://schemas.openxmlformats.org/drawingml/2006/table">
            <a:tbl>
              <a:tblPr/>
              <a:tblGrid>
                <a:gridCol w="738318">
                  <a:extLst>
                    <a:ext uri="{9D8B030D-6E8A-4147-A177-3AD203B41FA5}">
                      <a16:colId xmlns:a16="http://schemas.microsoft.com/office/drawing/2014/main" val="1723701698"/>
                    </a:ext>
                  </a:extLst>
                </a:gridCol>
                <a:gridCol w="1839319">
                  <a:extLst>
                    <a:ext uri="{9D8B030D-6E8A-4147-A177-3AD203B41FA5}">
                      <a16:colId xmlns:a16="http://schemas.microsoft.com/office/drawing/2014/main" val="2770649174"/>
                    </a:ext>
                  </a:extLst>
                </a:gridCol>
                <a:gridCol w="798306">
                  <a:extLst>
                    <a:ext uri="{9D8B030D-6E8A-4147-A177-3AD203B41FA5}">
                      <a16:colId xmlns:a16="http://schemas.microsoft.com/office/drawing/2014/main" val="1254906434"/>
                    </a:ext>
                  </a:extLst>
                </a:gridCol>
                <a:gridCol w="752027">
                  <a:extLst>
                    <a:ext uri="{9D8B030D-6E8A-4147-A177-3AD203B41FA5}">
                      <a16:colId xmlns:a16="http://schemas.microsoft.com/office/drawing/2014/main" val="2048403015"/>
                    </a:ext>
                  </a:extLst>
                </a:gridCol>
                <a:gridCol w="675551">
                  <a:extLst>
                    <a:ext uri="{9D8B030D-6E8A-4147-A177-3AD203B41FA5}">
                      <a16:colId xmlns:a16="http://schemas.microsoft.com/office/drawing/2014/main" val="33340623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HW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AWS m4.xlarget 3 Hosts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4vCPU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16G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EBS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871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HLF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Orderer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x3, Kafka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Peer x 3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LevelDB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559996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7EF91349-D5B7-44AC-97B6-66475E7D3BA9}"/>
              </a:ext>
            </a:extLst>
          </p:cNvPr>
          <p:cNvGrpSpPr/>
          <p:nvPr/>
        </p:nvGrpSpPr>
        <p:grpSpPr>
          <a:xfrm>
            <a:off x="5668482" y="1055196"/>
            <a:ext cx="3994789" cy="1842784"/>
            <a:chOff x="5630382" y="4647485"/>
            <a:chExt cx="3994789" cy="184278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6778EF3-981B-44B9-A2F4-97E6CC9853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5687" r="19952" b="22256"/>
            <a:stretch/>
          </p:blipFill>
          <p:spPr>
            <a:xfrm>
              <a:off x="5630382" y="6157157"/>
              <a:ext cx="3894617" cy="33311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44A62D49-4BC6-4DD8-87ED-6784839D3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8882" b="36008"/>
            <a:stretch/>
          </p:blipFill>
          <p:spPr>
            <a:xfrm>
              <a:off x="5952054" y="4647485"/>
              <a:ext cx="3673117" cy="896400"/>
            </a:xfrm>
            <a:prstGeom prst="rect">
              <a:avLst/>
            </a:prstGeom>
          </p:spPr>
        </p:pic>
        <p:sp>
          <p:nvSpPr>
            <p:cNvPr id="29" name="모서리가 둥근 직사각형 66">
              <a:extLst>
                <a:ext uri="{FF2B5EF4-FFF2-40B4-BE49-F238E27FC236}">
                  <a16:creationId xmlns:a16="http://schemas.microsoft.com/office/drawing/2014/main" id="{2AC24783-3E8F-42CF-BFF7-7D194637E771}"/>
                </a:ext>
              </a:extLst>
            </p:cNvPr>
            <p:cNvSpPr/>
            <p:nvPr/>
          </p:nvSpPr>
          <p:spPr>
            <a:xfrm>
              <a:off x="7220680" y="5754130"/>
              <a:ext cx="2277329" cy="2123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67">
              <a:extLst>
                <a:ext uri="{FF2B5EF4-FFF2-40B4-BE49-F238E27FC236}">
                  <a16:creationId xmlns:a16="http://schemas.microsoft.com/office/drawing/2014/main" id="{60CBEEC3-A897-472A-9CCC-8FBEB3372033}"/>
                </a:ext>
              </a:extLst>
            </p:cNvPr>
            <p:cNvSpPr/>
            <p:nvPr/>
          </p:nvSpPr>
          <p:spPr>
            <a:xfrm>
              <a:off x="7034452" y="5749628"/>
              <a:ext cx="1690916" cy="20178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250 ~ 800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4D01486-4CE7-479C-9DC7-A81B691829FC}"/>
                </a:ext>
              </a:extLst>
            </p:cNvPr>
            <p:cNvSpPr txBox="1"/>
            <p:nvPr/>
          </p:nvSpPr>
          <p:spPr>
            <a:xfrm>
              <a:off x="6347431" y="5684954"/>
              <a:ext cx="687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MCC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10602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2A26DA-4DE7-499A-9BC0-1C2BFA65BB50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DF2F5-07AC-41EF-B1A4-D527035A81C1}"/>
              </a:ext>
            </a:extLst>
          </p:cNvPr>
          <p:cNvSpPr txBox="1"/>
          <p:nvPr/>
        </p:nvSpPr>
        <p:spPr>
          <a:xfrm>
            <a:off x="7213325" y="187434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보호 방안은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Picture 2" descr="íì´í¼ë ì  í¨ë¸ë¦­ ë©¤ë²ì­ì ëí ì´ë¯¸ì§ ê²ìê²°ê³¼">
            <a:extLst>
              <a:ext uri="{FF2B5EF4-FFF2-40B4-BE49-F238E27FC236}">
                <a16:creationId xmlns:a16="http://schemas.microsoft.com/office/drawing/2014/main" id="{CD821530-5209-497C-B4FA-BCDBB1427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61" y="2672399"/>
            <a:ext cx="3867664" cy="26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48F3C8-8BCE-467A-8097-85CCA02CA6F6}"/>
              </a:ext>
            </a:extLst>
          </p:cNvPr>
          <p:cNvSpPr txBox="1"/>
          <p:nvPr/>
        </p:nvSpPr>
        <p:spPr>
          <a:xfrm>
            <a:off x="458449" y="2181507"/>
            <a:ext cx="3478847" cy="37119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r>
              <a:rPr lang="ko-KR" altLang="en-US" sz="1400" b="1" dirty="0"/>
              <a:t>인증서 발행 구성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C6D3B6E9-7518-412F-A4F6-42A754AAA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97531"/>
              </p:ext>
            </p:extLst>
          </p:nvPr>
        </p:nvGraphicFramePr>
        <p:xfrm>
          <a:off x="4260025" y="2181968"/>
          <a:ext cx="5322278" cy="42200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42739">
                  <a:extLst>
                    <a:ext uri="{9D8B030D-6E8A-4147-A177-3AD203B41FA5}">
                      <a16:colId xmlns:a16="http://schemas.microsoft.com/office/drawing/2014/main" val="2973537894"/>
                    </a:ext>
                  </a:extLst>
                </a:gridCol>
                <a:gridCol w="3579539">
                  <a:extLst>
                    <a:ext uri="{9D8B030D-6E8A-4147-A177-3AD203B41FA5}">
                      <a16:colId xmlns:a16="http://schemas.microsoft.com/office/drawing/2014/main" val="1495580459"/>
                    </a:ext>
                  </a:extLst>
                </a:gridCol>
              </a:tblGrid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GDPR </a:t>
                      </a:r>
                      <a:r>
                        <a:rPr lang="ko-KR" altLang="en-US" sz="1400" dirty="0"/>
                        <a:t>주요 원칙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MCC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1182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적법성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정보주체의 동의를 받아 데이터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197049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주체와 이행자의 계약 처리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스마트 </a:t>
                      </a:r>
                      <a:r>
                        <a:rPr lang="ko-KR" altLang="en-US" sz="1200" dirty="0" err="1"/>
                        <a:t>컨트랙트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6988941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투명성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정보 처리 이용</a:t>
                      </a:r>
                      <a:r>
                        <a:rPr lang="ko-KR" altLang="en-US" sz="1200" baseline="0" dirty="0"/>
                        <a:t> 내역을 </a:t>
                      </a:r>
                      <a:r>
                        <a:rPr lang="en-US" altLang="ko-KR" sz="1200" baseline="0" dirty="0"/>
                        <a:t>Blockchain</a:t>
                      </a:r>
                      <a:r>
                        <a:rPr lang="ko-KR" altLang="en-US" sz="1200" baseline="0" dirty="0"/>
                        <a:t>에서 확인 가능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174230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목적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스마트 </a:t>
                      </a:r>
                      <a:r>
                        <a:rPr lang="ko-KR" altLang="en-US" sz="1200" dirty="0" err="1"/>
                        <a:t>컨트랙트에</a:t>
                      </a:r>
                      <a:r>
                        <a:rPr lang="ko-KR" altLang="en-US" sz="1200" dirty="0"/>
                        <a:t> 의해 제한된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0880795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개인정보처리 최소화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개인이 동의한 정보만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984332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공공기관의 데이터를 오류 없이 수집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전달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8033738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보관기간 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스마트 </a:t>
                      </a:r>
                      <a:r>
                        <a:rPr lang="ko-KR" altLang="en-US" sz="1200" dirty="0" err="1"/>
                        <a:t>컨트랙트의</a:t>
                      </a:r>
                      <a:r>
                        <a:rPr lang="ko-KR" altLang="en-US" sz="1200" dirty="0"/>
                        <a:t> 기간 명시</a:t>
                      </a:r>
                      <a:r>
                        <a:rPr lang="en-US" altLang="ko-KR" sz="1200" dirty="0"/>
                        <a:t>,</a:t>
                      </a:r>
                      <a:r>
                        <a:rPr lang="ko-KR" altLang="en-US" sz="1200" dirty="0"/>
                        <a:t> 자동 처리 되도록 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832630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무결성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Blockchain</a:t>
                      </a:r>
                      <a:r>
                        <a:rPr lang="ko-KR" altLang="en-US" sz="1200" dirty="0"/>
                        <a:t>을 이용한 무결성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559111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기밀성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Blockchain</a:t>
                      </a:r>
                      <a:r>
                        <a:rPr lang="ko-KR" altLang="en-US" sz="1200" dirty="0"/>
                        <a:t>을 이용한 기밀성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692636"/>
                  </a:ext>
                </a:extLst>
              </a:tr>
              <a:tr h="383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책임성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적법한 목적에만 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7754"/>
                  </a:ext>
                </a:extLst>
              </a:tr>
            </a:tbl>
          </a:graphicData>
        </a:graphic>
      </p:graphicFrame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283C03B-E165-4849-9198-2656A30740D3}"/>
              </a:ext>
            </a:extLst>
          </p:cNvPr>
          <p:cNvCxnSpPr/>
          <p:nvPr/>
        </p:nvCxnSpPr>
        <p:spPr>
          <a:xfrm>
            <a:off x="957213" y="5284184"/>
            <a:ext cx="0" cy="430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0884426-362C-4BA3-A50F-58E138531F77}"/>
              </a:ext>
            </a:extLst>
          </p:cNvPr>
          <p:cNvSpPr txBox="1"/>
          <p:nvPr/>
        </p:nvSpPr>
        <p:spPr>
          <a:xfrm>
            <a:off x="287843" y="5737411"/>
            <a:ext cx="133655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사설 인증서</a:t>
            </a:r>
            <a:endParaRPr lang="en-US" altLang="ko-KR" sz="1300" dirty="0"/>
          </a:p>
          <a:p>
            <a:pPr algn="ctr"/>
            <a:r>
              <a:rPr lang="en-US" altLang="ko-KR" sz="1300" dirty="0"/>
              <a:t>(</a:t>
            </a:r>
            <a:r>
              <a:rPr lang="ko-KR" altLang="en-US" sz="1300" dirty="0"/>
              <a:t>전자서명</a:t>
            </a:r>
            <a:r>
              <a:rPr lang="en-US" altLang="ko-KR" sz="1300" dirty="0"/>
              <a:t>, </a:t>
            </a:r>
          </a:p>
          <a:p>
            <a:pPr algn="ctr"/>
            <a:r>
              <a:rPr lang="ko-KR" altLang="en-US" sz="1300" dirty="0" err="1"/>
              <a:t>위변조</a:t>
            </a:r>
            <a:r>
              <a:rPr lang="ko-KR" altLang="en-US" sz="1300" dirty="0"/>
              <a:t> 방지</a:t>
            </a:r>
            <a:r>
              <a:rPr lang="en-US" altLang="ko-KR" sz="1300" dirty="0"/>
              <a:t>)</a:t>
            </a:r>
            <a:endParaRPr lang="ko-KR" altLang="en-US" sz="13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59DD6CB-2E9C-4051-A719-5DC9B19734F7}"/>
              </a:ext>
            </a:extLst>
          </p:cNvPr>
          <p:cNvCxnSpPr/>
          <p:nvPr/>
        </p:nvCxnSpPr>
        <p:spPr>
          <a:xfrm>
            <a:off x="2203572" y="4395421"/>
            <a:ext cx="0" cy="4303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D32B51A-8A5D-4C6E-9454-5BE36315A68E}"/>
              </a:ext>
            </a:extLst>
          </p:cNvPr>
          <p:cNvSpPr txBox="1"/>
          <p:nvPr/>
        </p:nvSpPr>
        <p:spPr>
          <a:xfrm>
            <a:off x="1426578" y="4878854"/>
            <a:ext cx="160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데이터 기록시 </a:t>
            </a:r>
            <a:endParaRPr lang="en-US" altLang="ko-KR" sz="1300" dirty="0"/>
          </a:p>
          <a:p>
            <a:pPr algn="ctr"/>
            <a:r>
              <a:rPr lang="en-US" altLang="ko-KR" sz="1300" dirty="0"/>
              <a:t>Privacy</a:t>
            </a:r>
            <a:r>
              <a:rPr lang="ko-KR" altLang="en-US" sz="1300" dirty="0"/>
              <a:t> 보장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D3195C3-9599-47F9-AEFE-75B1EC947065}"/>
              </a:ext>
            </a:extLst>
          </p:cNvPr>
          <p:cNvCxnSpPr>
            <a:cxnSpLocks/>
          </p:cNvCxnSpPr>
          <p:nvPr/>
        </p:nvCxnSpPr>
        <p:spPr>
          <a:xfrm flipH="1">
            <a:off x="3468389" y="4410063"/>
            <a:ext cx="14000" cy="13027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E2058D-6240-4DCF-8F05-740684690A57}"/>
              </a:ext>
            </a:extLst>
          </p:cNvPr>
          <p:cNvSpPr txBox="1"/>
          <p:nvPr/>
        </p:nvSpPr>
        <p:spPr>
          <a:xfrm>
            <a:off x="2665995" y="5723595"/>
            <a:ext cx="160478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/>
              <a:t>외부 통신 시 </a:t>
            </a:r>
            <a:endParaRPr lang="en-US" altLang="ko-KR" sz="1300" dirty="0"/>
          </a:p>
          <a:p>
            <a:pPr algn="ctr"/>
            <a:r>
              <a:rPr lang="ko-KR" altLang="en-US" sz="1300" dirty="0"/>
              <a:t>보안 기능 제공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F480BF-530A-441A-A453-B8730F7DCC89}"/>
              </a:ext>
            </a:extLst>
          </p:cNvPr>
          <p:cNvSpPr txBox="1"/>
          <p:nvPr/>
        </p:nvSpPr>
        <p:spPr>
          <a:xfrm>
            <a:off x="373907" y="809203"/>
            <a:ext cx="92571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 err="1">
                <a:latin typeface="+mj-ea"/>
                <a:ea typeface="+mj-ea"/>
              </a:rPr>
              <a:t>HyperLedger</a:t>
            </a:r>
            <a:r>
              <a:rPr lang="ko-KR" altLang="en-US" sz="1600" b="1" dirty="0">
                <a:latin typeface="+mj-ea"/>
                <a:ea typeface="+mj-ea"/>
              </a:rPr>
              <a:t>의 </a:t>
            </a:r>
            <a:r>
              <a:rPr lang="ko-KR" altLang="en-US" sz="1600" b="1" dirty="0" err="1">
                <a:latin typeface="+mj-ea"/>
                <a:ea typeface="+mj-ea"/>
              </a:rPr>
              <a:t>멤버스는</a:t>
            </a:r>
            <a:r>
              <a:rPr lang="ko-KR" altLang="en-US" sz="1600" b="1" dirty="0">
                <a:latin typeface="+mj-ea"/>
                <a:ea typeface="+mj-ea"/>
              </a:rPr>
              <a:t> 인증서 기반의 보안 통신을 제공하며</a:t>
            </a:r>
            <a:r>
              <a:rPr lang="en-US" altLang="ko-KR" sz="1600" b="1" dirty="0">
                <a:latin typeface="+mj-ea"/>
                <a:ea typeface="+mj-ea"/>
              </a:rPr>
              <a:t>,  Smart Contract</a:t>
            </a:r>
            <a:r>
              <a:rPr lang="ko-KR" altLang="en-US" sz="1600" b="1" dirty="0">
                <a:latin typeface="+mj-ea"/>
                <a:ea typeface="+mj-ea"/>
              </a:rPr>
              <a:t>를 이용하여 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>
                <a:latin typeface="+mj-ea"/>
                <a:ea typeface="+mj-ea"/>
              </a:rPr>
              <a:t>모든 사용기록을 저장하고</a:t>
            </a:r>
            <a:r>
              <a:rPr lang="en-US" altLang="ko-KR" sz="1600" b="1" dirty="0">
                <a:latin typeface="+mj-ea"/>
                <a:ea typeface="+mj-ea"/>
              </a:rPr>
              <a:t>,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>
                <a:latin typeface="+mj-ea"/>
                <a:ea typeface="+mj-ea"/>
              </a:rPr>
              <a:t>IPFS(</a:t>
            </a:r>
            <a:r>
              <a:rPr lang="ko-KR" altLang="en-US" sz="1600" b="1" dirty="0">
                <a:latin typeface="+mj-ea"/>
                <a:ea typeface="+mj-ea"/>
              </a:rPr>
              <a:t>분산파일시스템</a:t>
            </a:r>
            <a:r>
              <a:rPr lang="en-US" altLang="ko-KR" sz="1600" b="1" dirty="0">
                <a:latin typeface="+mj-ea"/>
                <a:ea typeface="+mj-ea"/>
              </a:rPr>
              <a:t>)</a:t>
            </a:r>
            <a:r>
              <a:rPr lang="ko-KR" altLang="en-US" sz="1600" b="1" dirty="0">
                <a:latin typeface="+mj-ea"/>
                <a:ea typeface="+mj-ea"/>
              </a:rPr>
              <a:t>에 저장된 파일 중 사용자의 삭제 요청이 있을 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>
                <a:latin typeface="+mj-ea"/>
                <a:ea typeface="+mj-ea"/>
              </a:rPr>
              <a:t>경우 데이터를 완전히 삭제하는 기능을 제공하는 </a:t>
            </a:r>
            <a:r>
              <a:rPr lang="en-US" altLang="ko-KR" sz="1600" b="1" dirty="0">
                <a:latin typeface="+mj-ea"/>
                <a:ea typeface="+mj-ea"/>
              </a:rPr>
              <a:t>GDPR</a:t>
            </a:r>
            <a:r>
              <a:rPr lang="ko-KR" altLang="en-US" sz="1600" b="1" dirty="0">
                <a:latin typeface="+mj-ea"/>
                <a:ea typeface="+mj-ea"/>
              </a:rPr>
              <a:t>의 원칙을 준수함</a:t>
            </a:r>
          </a:p>
        </p:txBody>
      </p:sp>
    </p:spTree>
    <p:extLst>
      <p:ext uri="{BB962C8B-B14F-4D97-AF65-F5344CB8AC3E}">
        <p14:creationId xmlns:p14="http://schemas.microsoft.com/office/powerpoint/2010/main" val="3274385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AFFB2C-026C-40B6-BE7D-20A0C8B57E8C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5E35CB-0F2B-46D8-BD86-6B34A1FB3FBD}"/>
              </a:ext>
            </a:extLst>
          </p:cNvPr>
          <p:cNvSpPr txBox="1"/>
          <p:nvPr/>
        </p:nvSpPr>
        <p:spPr>
          <a:xfrm>
            <a:off x="7267747" y="187434"/>
            <a:ext cx="256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Security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 방안은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78E5BE8-7964-4186-A278-E63DE65CE0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189923"/>
              </p:ext>
            </p:extLst>
          </p:nvPr>
        </p:nvGraphicFramePr>
        <p:xfrm>
          <a:off x="544512" y="1591811"/>
          <a:ext cx="8891587" cy="5029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5347">
                  <a:extLst>
                    <a:ext uri="{9D8B030D-6E8A-4147-A177-3AD203B41FA5}">
                      <a16:colId xmlns:a16="http://schemas.microsoft.com/office/drawing/2014/main" val="3050105254"/>
                    </a:ext>
                  </a:extLst>
                </a:gridCol>
                <a:gridCol w="2398955">
                  <a:extLst>
                    <a:ext uri="{9D8B030D-6E8A-4147-A177-3AD203B41FA5}">
                      <a16:colId xmlns:a16="http://schemas.microsoft.com/office/drawing/2014/main" val="2631072359"/>
                    </a:ext>
                  </a:extLst>
                </a:gridCol>
                <a:gridCol w="5477285">
                  <a:extLst>
                    <a:ext uri="{9D8B030D-6E8A-4147-A177-3AD203B41FA5}">
                      <a16:colId xmlns:a16="http://schemas.microsoft.com/office/drawing/2014/main" val="3607152454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보안 사항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구현 방법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6324577"/>
                  </a:ext>
                </a:extLst>
              </a:tr>
              <a:tr h="314325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ea"/>
                          <a:ea typeface="+mn-ea"/>
                        </a:rPr>
                        <a:t>중요</a:t>
                      </a:r>
                      <a:endParaRPr lang="en-US" altLang="ko-KR" sz="13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ea"/>
                          <a:ea typeface="+mn-ea"/>
                        </a:rPr>
                        <a:t>정보 보호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메모리 내 노출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메모리 저장 시 암호화 적용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175640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네트워크 구간 내 노출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 TLS </a:t>
                      </a:r>
                      <a:r>
                        <a:rPr lang="ko-KR" altLang="en-US" sz="12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</a:rPr>
                        <a:t>적용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799133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디버그 로그 내 노출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폰에 로그 정보를 쌓지 않거나 최소화 </a:t>
                      </a:r>
                      <a:r>
                        <a:rPr lang="ko-KR" altLang="en-US" sz="1200" u="none" strike="noStrike" dirty="0" err="1">
                          <a:effectLst/>
                          <a:latin typeface="+mn-ea"/>
                          <a:ea typeface="+mn-ea"/>
                        </a:rPr>
                        <a:t>해애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81987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중요정보 파일 저장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개인키 등은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PC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및 모바일 기기의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Secure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영역에 저장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내부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는 암호화 처리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31488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중요정보 화면 보호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화면 캡처 방지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iOS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의 경우 화면 캡처 알림 줘야 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063343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중요정보 화면 표시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개인정보 등은 화면에서 </a:t>
                      </a:r>
                      <a:r>
                        <a:rPr lang="ko-KR" altLang="en-US" sz="1200" u="none" strike="noStrike" dirty="0" err="1">
                          <a:effectLst/>
                          <a:latin typeface="+mn-ea"/>
                          <a:ea typeface="+mn-ea"/>
                        </a:rPr>
                        <a:t>마스킹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처리 해야 함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비밀번호 주민번호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20799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소스코드 내 노출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baseline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외부 노출 데이터 암호화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3804266"/>
                  </a:ext>
                </a:extLst>
              </a:tr>
              <a:tr h="31432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300" b="0" u="none" strike="noStrike" dirty="0">
                          <a:effectLst/>
                          <a:latin typeface="+mn-ea"/>
                          <a:ea typeface="+mn-ea"/>
                        </a:rPr>
                        <a:t>데이터 </a:t>
                      </a:r>
                      <a:endParaRPr lang="en-US" altLang="ko-KR" sz="1300" b="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300" b="0" u="none" strike="noStrike" dirty="0">
                          <a:effectLst/>
                          <a:latin typeface="+mn-ea"/>
                          <a:ea typeface="+mn-ea"/>
                        </a:rPr>
                        <a:t>위</a:t>
                      </a:r>
                      <a:r>
                        <a:rPr lang="en-US" altLang="ko-KR" sz="1300" b="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300" b="0" u="none" strike="noStrike" dirty="0">
                          <a:effectLst/>
                          <a:latin typeface="+mn-ea"/>
                          <a:ea typeface="+mn-ea"/>
                        </a:rPr>
                        <a:t>변조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지갑 키 변조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PKI</a:t>
                      </a:r>
                      <a:r>
                        <a:rPr lang="ko-KR" altLang="en-US" sz="12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이용하여 개인키 외의 접근 불가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728091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금액 변조 방지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 출금액을 입력 시 출금액을 다시 보여주고</a:t>
                      </a:r>
                      <a:r>
                        <a:rPr lang="en-US" altLang="ko-KR" sz="1200" b="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u="none" strike="noStrike" dirty="0">
                          <a:effectLst/>
                          <a:latin typeface="+mn-ea"/>
                          <a:ea typeface="+mn-ea"/>
                        </a:rPr>
                        <a:t>출금 시</a:t>
                      </a:r>
                      <a:r>
                        <a:rPr lang="en-US" altLang="ko-KR" sz="1200" b="0" u="none" strike="noStrike" baseline="0" dirty="0">
                          <a:effectLst/>
                          <a:latin typeface="+mn-ea"/>
                          <a:ea typeface="+mn-ea"/>
                        </a:rPr>
                        <a:t> SMS </a:t>
                      </a:r>
                      <a:r>
                        <a:rPr lang="ko-KR" altLang="en-US" sz="1200" b="0" u="none" strike="noStrike" baseline="0" dirty="0"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lang="en-US" altLang="ko-KR" sz="1200" b="0" u="none" strike="noStrike" baseline="0" dirty="0">
                          <a:effectLst/>
                          <a:latin typeface="+mn-ea"/>
                          <a:ea typeface="+mn-ea"/>
                        </a:rPr>
                        <a:t>PUSH </a:t>
                      </a:r>
                      <a:r>
                        <a:rPr lang="ko-KR" altLang="en-US" sz="1200" b="0" u="none" strike="noStrike" baseline="0" dirty="0">
                          <a:effectLst/>
                          <a:latin typeface="+mn-ea"/>
                          <a:ea typeface="+mn-ea"/>
                        </a:rPr>
                        <a:t>알림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310056"/>
                  </a:ext>
                </a:extLst>
              </a:tr>
              <a:tr h="314325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ea"/>
                          <a:ea typeface="+mn-ea"/>
                        </a:rPr>
                        <a:t>클라이언트 </a:t>
                      </a:r>
                      <a:endParaRPr lang="en-US" altLang="ko-KR" sz="1300" u="none" strike="noStrike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300" u="none" strike="noStrike" dirty="0">
                          <a:effectLst/>
                          <a:latin typeface="+mn-ea"/>
                          <a:ea typeface="+mn-ea"/>
                        </a:rPr>
                        <a:t>보안</a:t>
                      </a:r>
                      <a:endParaRPr lang="ko-KR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입력정보 보호 적용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보안 키보드 숫자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랜덤하게 표시 되어야 하며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메모리에는 대체 내용 적용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460303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앱 위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변조 탐지 적용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해시코드 이용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위</a:t>
                      </a:r>
                      <a:r>
                        <a:rPr lang="en-US" altLang="ko-KR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200" u="none" strike="noStrike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변조 시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서비스 차단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855576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해킹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OS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탐지 적용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root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접근 차단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보안 코딩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63756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안티 디버깅 적용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탐지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안티 디버깅 코드 적용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4412752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코드 난독화 적용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난독화 기술 적용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84700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안티바이러스 적용 수준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백신 적용 및 미 설치 앱 설치 유도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5432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B27F470-7556-4C7F-9125-FFCE7800B7F9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실제 서비스 적용시 </a:t>
            </a:r>
            <a:r>
              <a:rPr lang="en-US" altLang="ko-KR" sz="1600" b="1" dirty="0"/>
              <a:t>[</a:t>
            </a:r>
            <a:r>
              <a:rPr lang="ko-KR" altLang="en-US" sz="1600" b="1" dirty="0"/>
              <a:t>금융보안원</a:t>
            </a:r>
            <a:r>
              <a:rPr lang="en-US" altLang="ko-KR" sz="1600" b="1" dirty="0"/>
              <a:t>]</a:t>
            </a:r>
            <a:r>
              <a:rPr lang="ko-KR" altLang="en-US" sz="1600" b="1" dirty="0"/>
              <a:t>의 보안 정책을 준수할 수 있도록 </a:t>
            </a:r>
            <a:r>
              <a:rPr lang="en-US" altLang="ko-KR" sz="1600" b="1" dirty="0"/>
              <a:t>App </a:t>
            </a:r>
            <a:r>
              <a:rPr lang="ko-KR" altLang="en-US" sz="1600" b="1" dirty="0"/>
              <a:t>및 </a:t>
            </a:r>
            <a:r>
              <a:rPr lang="en-US" altLang="ko-KR" sz="1600" b="1" dirty="0"/>
              <a:t>Web </a:t>
            </a:r>
            <a:r>
              <a:rPr lang="ko-KR" altLang="en-US" sz="1600" b="1" dirty="0"/>
              <a:t>서비스를 구축하여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은행권 수준의 보안을 준수함</a:t>
            </a:r>
          </a:p>
        </p:txBody>
      </p:sp>
    </p:spTree>
    <p:extLst>
      <p:ext uri="{BB962C8B-B14F-4D97-AF65-F5344CB8AC3E}">
        <p14:creationId xmlns:p14="http://schemas.microsoft.com/office/powerpoint/2010/main" val="181464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092F1D-3804-403C-AC39-2F6C02903250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7EA09F-3D97-4FD9-8337-D3B3C8DEC221}"/>
              </a:ext>
            </a:extLst>
          </p:cNvPr>
          <p:cNvSpPr txBox="1"/>
          <p:nvPr/>
        </p:nvSpPr>
        <p:spPr>
          <a:xfrm>
            <a:off x="7452809" y="187434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경쟁사 제품 동향은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50547-25FE-4F75-BD9A-538CA6293721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MCC</a:t>
            </a:r>
            <a:r>
              <a:rPr lang="ko-KR" altLang="en-US" sz="1600" b="1" dirty="0"/>
              <a:t>는 수년간의 은행 및 </a:t>
            </a:r>
            <a:r>
              <a:rPr lang="ko-KR" altLang="en-US" sz="1600" b="1" dirty="0" err="1"/>
              <a:t>핀테크</a:t>
            </a:r>
            <a:r>
              <a:rPr lang="ko-KR" altLang="en-US" sz="1600" b="1" dirty="0"/>
              <a:t> 경험을 바탕으로 자체 수집 기술과 금융정보 분석기술을  가지고 있고</a:t>
            </a:r>
            <a:r>
              <a:rPr lang="en-US" altLang="ko-KR" sz="1600" b="1" dirty="0"/>
              <a:t>,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(</a:t>
            </a:r>
            <a:r>
              <a:rPr lang="ko-KR" altLang="en-US" sz="1600" b="1" dirty="0" err="1"/>
              <a:t>메디블록은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의료 정보 관련 기술을 보유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에어블록은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광고 정보 수집 관련 기술을 보유하고 있음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E1156F3-B507-4423-B781-072253B38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01794"/>
              </p:ext>
            </p:extLst>
          </p:nvPr>
        </p:nvGraphicFramePr>
        <p:xfrm>
          <a:off x="527127" y="1828705"/>
          <a:ext cx="9032510" cy="466812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09698">
                  <a:extLst>
                    <a:ext uri="{9D8B030D-6E8A-4147-A177-3AD203B41FA5}">
                      <a16:colId xmlns:a16="http://schemas.microsoft.com/office/drawing/2014/main" val="2822826932"/>
                    </a:ext>
                  </a:extLst>
                </a:gridCol>
                <a:gridCol w="961725">
                  <a:extLst>
                    <a:ext uri="{9D8B030D-6E8A-4147-A177-3AD203B41FA5}">
                      <a16:colId xmlns:a16="http://schemas.microsoft.com/office/drawing/2014/main" val="4037727775"/>
                    </a:ext>
                  </a:extLst>
                </a:gridCol>
                <a:gridCol w="1709822">
                  <a:extLst>
                    <a:ext uri="{9D8B030D-6E8A-4147-A177-3AD203B41FA5}">
                      <a16:colId xmlns:a16="http://schemas.microsoft.com/office/drawing/2014/main" val="4835350"/>
                    </a:ext>
                  </a:extLst>
                </a:gridCol>
                <a:gridCol w="1576784">
                  <a:extLst>
                    <a:ext uri="{9D8B030D-6E8A-4147-A177-3AD203B41FA5}">
                      <a16:colId xmlns:a16="http://schemas.microsoft.com/office/drawing/2014/main" val="2028380282"/>
                    </a:ext>
                  </a:extLst>
                </a:gridCol>
                <a:gridCol w="1723843">
                  <a:extLst>
                    <a:ext uri="{9D8B030D-6E8A-4147-A177-3AD203B41FA5}">
                      <a16:colId xmlns:a16="http://schemas.microsoft.com/office/drawing/2014/main" val="217485591"/>
                    </a:ext>
                  </a:extLst>
                </a:gridCol>
                <a:gridCol w="2050638">
                  <a:extLst>
                    <a:ext uri="{9D8B030D-6E8A-4147-A177-3AD203B41FA5}">
                      <a16:colId xmlns:a16="http://schemas.microsoft.com/office/drawing/2014/main" val="1151976495"/>
                    </a:ext>
                  </a:extLst>
                </a:gridCol>
              </a:tblGrid>
              <a:tr h="583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업체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회사 </a:t>
                      </a:r>
                      <a:endParaRPr lang="en-US" altLang="ko-KR" sz="1400" dirty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개요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특성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Blockchain</a:t>
                      </a:r>
                    </a:p>
                    <a:p>
                      <a:pPr algn="ctr" latinLnBrk="1"/>
                      <a:r>
                        <a:rPr lang="ko-KR" altLang="en-US" sz="1400" dirty="0"/>
                        <a:t>아키텍처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개발 진행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204096"/>
                  </a:ext>
                </a:extLst>
              </a:tr>
              <a:tr h="10503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메디블록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2017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. 11 ICO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의료 정보 데이터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사용자 직접 제공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처방전 직접 촬영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사용자 직접 입력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의료 정보는 개인의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접근이 어렵고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법적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이슈 존재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그래핀 추정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(DPOS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방식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EOS, 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스팀잇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등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토큰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ERC20,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aseline="0" dirty="0" err="1">
                          <a:latin typeface="+mn-ea"/>
                          <a:ea typeface="+mn-ea"/>
                        </a:rPr>
                        <a:t>Qtum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테스트 넷 운영 중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(‘18.8)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처방전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등록앱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출시 준비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609992"/>
                  </a:ext>
                </a:extLst>
              </a:tr>
              <a:tr h="151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/>
                        <a:t>에어블록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2018.08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ICO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광고 정보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수집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앱을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이용한 데이터 수집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기술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광고기법 활용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안드로이드와 웹 브라우저 기반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웹 이용 정보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(IOS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는 제한적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POS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기반 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이더리움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(</a:t>
                      </a:r>
                      <a:r>
                        <a:rPr lang="ko-KR" altLang="en-US" sz="1200" baseline="0" dirty="0" err="1">
                          <a:latin typeface="+mn-ea"/>
                          <a:ea typeface="+mn-ea"/>
                        </a:rPr>
                        <a:t>캐스퍼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추정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), ICON </a:t>
                      </a:r>
                    </a:p>
                    <a:p>
                      <a:pPr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계열 기술 적용 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토큰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ERC20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ICO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얼라이언스로 합류 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개발 일정 미정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5073816"/>
                  </a:ext>
                </a:extLst>
              </a:tr>
              <a:tr h="15171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err="1" smtClean="0"/>
                        <a:t>마이크레딧</a:t>
                      </a:r>
                      <a:endParaRPr lang="en-US" altLang="ko-KR" sz="1300" b="1" dirty="0" smtClean="0"/>
                    </a:p>
                    <a:p>
                      <a:pPr algn="ctr" latinLnBrk="1"/>
                      <a:r>
                        <a:rPr lang="ko-KR" altLang="en-US" sz="1300" b="1" dirty="0" smtClean="0"/>
                        <a:t>체인</a:t>
                      </a:r>
                      <a:endParaRPr lang="ko-KR" altLang="en-US" sz="13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2018.09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ICO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종료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금융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 정보 수집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스크래핑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DRM</a:t>
                      </a:r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Parsing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등 데이터 </a:t>
                      </a:r>
                      <a:endParaRPr lang="en-US" altLang="ko-KR" sz="1200" baseline="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aseline="0" dirty="0"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altLang="en-US" sz="1200" baseline="0" dirty="0">
                          <a:latin typeface="+mn-ea"/>
                          <a:ea typeface="+mn-ea"/>
                        </a:rPr>
                        <a:t>수집 기술 보유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국가 기관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국세청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고용 보험 등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과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은행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카드 사 등 금융기관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페이스북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카카오톡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등 분석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 err="1">
                          <a:latin typeface="+mn-ea"/>
                          <a:ea typeface="+mn-ea"/>
                        </a:rPr>
                        <a:t>하이퍼렛저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 패브릭 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토큰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: ERC20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- DAD </a:t>
                      </a:r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Dapp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출시 예정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 (‘18.12)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9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9151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2BC9C9-8FB5-4F39-8BFB-B0461CA4CCA6}"/>
              </a:ext>
            </a:extLst>
          </p:cNvPr>
          <p:cNvSpPr txBox="1"/>
          <p:nvPr/>
        </p:nvSpPr>
        <p:spPr>
          <a:xfrm>
            <a:off x="237679" y="166168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Ⅲ. Q&amp;A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C934FE-5BB2-4736-A99E-1DB36072B51C}"/>
              </a:ext>
            </a:extLst>
          </p:cNvPr>
          <p:cNvSpPr txBox="1"/>
          <p:nvPr/>
        </p:nvSpPr>
        <p:spPr>
          <a:xfrm>
            <a:off x="5928805" y="187434"/>
            <a:ext cx="390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Data Biz.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예상 수익모델 구조는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Picture 2" descr="ê¸°ìì ëí ì´ë¯¸ì§ ê²ìê²°ê³¼">
            <a:extLst>
              <a:ext uri="{FF2B5EF4-FFF2-40B4-BE49-F238E27FC236}">
                <a16:creationId xmlns:a16="http://schemas.microsoft.com/office/drawing/2014/main" id="{0E8F1FB4-F62A-463E-BCE1-AE8DFF087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09" y="1891939"/>
            <a:ext cx="1795303" cy="208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E558849-B3D3-4763-B2B4-1C25343BD4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996" y="2140772"/>
            <a:ext cx="1431834" cy="133282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B9C4AB-B1D3-4278-B2FF-AFC604452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56" y="1891938"/>
            <a:ext cx="1856072" cy="1984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AB76C8-DF66-4B1D-BE14-12000BBDBB92}"/>
              </a:ext>
            </a:extLst>
          </p:cNvPr>
          <p:cNvSpPr txBox="1"/>
          <p:nvPr/>
        </p:nvSpPr>
        <p:spPr>
          <a:xfrm>
            <a:off x="2649638" y="1968898"/>
            <a:ext cx="154664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데이터 종류</a:t>
            </a:r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지불 비용 </a:t>
            </a: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/>
              <a:t>(</a:t>
            </a:r>
            <a:r>
              <a:rPr lang="ko-KR" altLang="en-US" sz="1300" dirty="0"/>
              <a:t>최저가 가이드</a:t>
            </a:r>
            <a:r>
              <a:rPr lang="en-US" altLang="ko-KR" sz="1300" dirty="0"/>
              <a:t>)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6578122-12A0-4587-A12F-5D9520AC7F56}"/>
              </a:ext>
            </a:extLst>
          </p:cNvPr>
          <p:cNvCxnSpPr>
            <a:cxnSpLocks/>
          </p:cNvCxnSpPr>
          <p:nvPr/>
        </p:nvCxnSpPr>
        <p:spPr>
          <a:xfrm flipH="1">
            <a:off x="2679793" y="2703535"/>
            <a:ext cx="13650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41789C4-19DE-48A5-8F6E-4EB7CB4028A3}"/>
              </a:ext>
            </a:extLst>
          </p:cNvPr>
          <p:cNvCxnSpPr>
            <a:cxnSpLocks/>
          </p:cNvCxnSpPr>
          <p:nvPr/>
        </p:nvCxnSpPr>
        <p:spPr>
          <a:xfrm>
            <a:off x="2649637" y="3228247"/>
            <a:ext cx="13952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D5A7ED0-E417-42EB-BD95-42A346C1D54F}"/>
              </a:ext>
            </a:extLst>
          </p:cNvPr>
          <p:cNvSpPr txBox="1"/>
          <p:nvPr/>
        </p:nvSpPr>
        <p:spPr>
          <a:xfrm>
            <a:off x="2694153" y="3333463"/>
            <a:ext cx="127184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입력 </a:t>
            </a:r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결제</a:t>
            </a:r>
            <a:r>
              <a:rPr lang="en-US" altLang="ko-KR" sz="1300" dirty="0"/>
              <a:t/>
            </a:r>
            <a:br>
              <a:rPr lang="en-US" altLang="ko-KR" sz="1300" dirty="0"/>
            </a:br>
            <a:r>
              <a:rPr lang="en-US" altLang="ko-KR" sz="1300" dirty="0"/>
              <a:t>(OCB </a:t>
            </a:r>
            <a:r>
              <a:rPr lang="ko-KR" altLang="en-US" sz="1300" dirty="0"/>
              <a:t>등</a:t>
            </a:r>
            <a:r>
              <a:rPr lang="en-US" altLang="ko-KR" sz="1300" dirty="0"/>
              <a:t>)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07DF98E-1818-4ECC-A9AD-9C589551CC77}"/>
              </a:ext>
            </a:extLst>
          </p:cNvPr>
          <p:cNvCxnSpPr/>
          <p:nvPr/>
        </p:nvCxnSpPr>
        <p:spPr>
          <a:xfrm>
            <a:off x="6392863" y="2653687"/>
            <a:ext cx="12416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F27370E-86E1-4D83-AF5C-FA890463EF86}"/>
              </a:ext>
            </a:extLst>
          </p:cNvPr>
          <p:cNvSpPr txBox="1"/>
          <p:nvPr/>
        </p:nvSpPr>
        <p:spPr>
          <a:xfrm>
            <a:off x="6392863" y="2294362"/>
            <a:ext cx="15466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데이터 요청</a:t>
            </a:r>
            <a:endParaRPr lang="en-US" altLang="ko-KR" sz="13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F6FF276-F6FA-4926-86E4-854E30DC3647}"/>
              </a:ext>
            </a:extLst>
          </p:cNvPr>
          <p:cNvCxnSpPr>
            <a:cxnSpLocks/>
          </p:cNvCxnSpPr>
          <p:nvPr/>
        </p:nvCxnSpPr>
        <p:spPr>
          <a:xfrm flipH="1">
            <a:off x="6392863" y="3185210"/>
            <a:ext cx="12416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16E4E5-4ED7-49F7-8DED-0CB40A0AF3EF}"/>
              </a:ext>
            </a:extLst>
          </p:cNvPr>
          <p:cNvSpPr txBox="1"/>
          <p:nvPr/>
        </p:nvSpPr>
        <p:spPr>
          <a:xfrm>
            <a:off x="6455387" y="3276011"/>
            <a:ext cx="154664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데이터 제출</a:t>
            </a:r>
            <a:endParaRPr lang="en-US" altLang="ko-KR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300" dirty="0"/>
              <a:t>사용 승인</a:t>
            </a:r>
            <a:endParaRPr lang="en-US" altLang="ko-KR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1BFABF-0990-4C16-9D72-B98AB303CA6E}"/>
              </a:ext>
            </a:extLst>
          </p:cNvPr>
          <p:cNvSpPr txBox="1"/>
          <p:nvPr/>
        </p:nvSpPr>
        <p:spPr>
          <a:xfrm>
            <a:off x="4461787" y="3609104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플랫폼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이용료 </a:t>
            </a:r>
            <a:r>
              <a:rPr lang="en-US" altLang="ko-KR" sz="1500" b="1" dirty="0"/>
              <a:t>30%</a:t>
            </a:r>
            <a:endParaRPr lang="ko-KR" altLang="en-US" sz="15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B2566D-3594-4AF7-B569-5E0C2E884F92}"/>
              </a:ext>
            </a:extLst>
          </p:cNvPr>
          <p:cNvSpPr txBox="1"/>
          <p:nvPr/>
        </p:nvSpPr>
        <p:spPr>
          <a:xfrm>
            <a:off x="7828815" y="3590299"/>
            <a:ext cx="15631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데이터 제공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수수료 </a:t>
            </a:r>
            <a:r>
              <a:rPr lang="en-US" altLang="ko-KR" sz="1500" b="1" dirty="0"/>
              <a:t>70%</a:t>
            </a:r>
            <a:endParaRPr lang="ko-KR" altLang="en-US" sz="15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62078BD-44E2-44F5-8238-F60520C399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44" y="4697679"/>
            <a:ext cx="4335656" cy="186751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BEDA810-2493-4E86-B088-A248FBEC7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281" y="4721814"/>
            <a:ext cx="4335655" cy="18433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9037AFC-4121-44A2-8694-FD49CB129930}"/>
              </a:ext>
            </a:extLst>
          </p:cNvPr>
          <p:cNvSpPr txBox="1"/>
          <p:nvPr/>
        </p:nvSpPr>
        <p:spPr>
          <a:xfrm>
            <a:off x="475828" y="4324975"/>
            <a:ext cx="77369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Ex. </a:t>
            </a:r>
            <a:r>
              <a:rPr lang="ko-KR" altLang="en-US" sz="1500" b="1" dirty="0" err="1"/>
              <a:t>데이터쿱</a:t>
            </a:r>
            <a:r>
              <a:rPr lang="ko-KR" altLang="en-US" sz="1500" b="1" dirty="0"/>
              <a:t> </a:t>
            </a:r>
            <a:r>
              <a:rPr lang="en-US" altLang="ko-KR" sz="1500" b="1" dirty="0"/>
              <a:t>(Data COUP) </a:t>
            </a:r>
            <a:r>
              <a:rPr lang="ko-KR" altLang="en-US" sz="1500" b="1" dirty="0"/>
              <a:t>화면 예시 </a:t>
            </a:r>
            <a:r>
              <a:rPr lang="en-US" altLang="ko-KR" sz="1500" b="1" dirty="0"/>
              <a:t>– </a:t>
            </a:r>
            <a:r>
              <a:rPr lang="ko-KR" altLang="en-US" sz="1500" b="1" dirty="0"/>
              <a:t>개인 동의 기반 데이터 판매 플랫폼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1C352A-D22E-4206-954C-51FEA36C558F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Data</a:t>
            </a:r>
            <a:r>
              <a:rPr lang="ko-KR" altLang="en-US" sz="1600" b="1" dirty="0"/>
              <a:t>는 개인의 승인하에 판매되는 방식이며</a:t>
            </a:r>
            <a:r>
              <a:rPr lang="en-US" altLang="ko-KR" sz="1600" b="1" dirty="0"/>
              <a:t>, Data</a:t>
            </a:r>
            <a:r>
              <a:rPr lang="ko-KR" altLang="en-US" sz="1600" b="1" dirty="0"/>
              <a:t> 금액의 </a:t>
            </a:r>
            <a:r>
              <a:rPr lang="en-US" altLang="ko-KR" sz="1600" b="1" dirty="0"/>
              <a:t>Offer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Data </a:t>
            </a:r>
            <a:r>
              <a:rPr lang="ko-KR" altLang="en-US" sz="1600" b="1" dirty="0"/>
              <a:t>구매자가 입력하는 방식이고</a:t>
            </a:r>
            <a:r>
              <a:rPr lang="en-US" altLang="ko-KR" sz="1600" b="1" dirty="0"/>
              <a:t>,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가격 정책은 광고 플랫폼에서 주로 사용하는 최저가 가이드를 참고하였음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14840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479826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60145" y="3222465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75EFE4A-416C-4A07-B340-0FFB34C83F0F}"/>
              </a:ext>
            </a:extLst>
          </p:cNvPr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ACA2B17-9DD9-4F3B-9482-6F1FC92837D5}"/>
              </a:ext>
            </a:extLst>
          </p:cNvPr>
          <p:cNvSpPr txBox="1"/>
          <p:nvPr/>
        </p:nvSpPr>
        <p:spPr>
          <a:xfrm>
            <a:off x="631090" y="166168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</a:t>
            </a:r>
            <a:r>
              <a:rPr lang="en-US" altLang="ko-KR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5C8C659-978C-49CD-AB40-D21F88FCD307}"/>
              </a:ext>
            </a:extLst>
          </p:cNvPr>
          <p:cNvSpPr/>
          <p:nvPr/>
        </p:nvSpPr>
        <p:spPr bwMode="auto">
          <a:xfrm>
            <a:off x="862149" y="1567249"/>
            <a:ext cx="8673737" cy="796835"/>
          </a:xfrm>
          <a:prstGeom prst="rect">
            <a:avLst/>
          </a:prstGeom>
          <a:solidFill>
            <a:srgbClr val="F8F8F8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36000" tIns="3600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400050" marR="0" indent="-285750" algn="l" defTabSz="914400" rtl="0" eaLnBrk="0" fontAlgn="base" latinLnBrk="0" hangingPunct="0">
              <a:spcBef>
                <a:spcPts val="60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장소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SK T-Tower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31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층 </a:t>
            </a:r>
            <a:r>
              <a:rPr lang="ko-KR" altLang="en-US" sz="1400" b="0" u="none" dirty="0" err="1">
                <a:latin typeface="맑은 고딕" pitchFamily="50" charset="-127"/>
                <a:ea typeface="맑은 고딕" pitchFamily="50" charset="-127"/>
              </a:rPr>
              <a:t>임원미팅룸</a:t>
            </a:r>
            <a:r>
              <a:rPr lang="ko-KR" altLang="en-US" sz="1400" b="0" u="none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0" u="none" dirty="0">
                <a:latin typeface="맑은 고딕" pitchFamily="50" charset="-127"/>
                <a:ea typeface="맑은 고딕" pitchFamily="50" charset="-127"/>
              </a:rPr>
              <a:t>#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400" b="0" u="none" dirty="0">
              <a:latin typeface="맑은 고딕" pitchFamily="50" charset="-127"/>
              <a:ea typeface="맑은 고딕" pitchFamily="50" charset="-127"/>
            </a:endParaRPr>
          </a:p>
          <a:p>
            <a:pPr marL="400050" marR="0" indent="-28575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일시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: 2018.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. 05(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월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) 14:00 ~ 15:00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52249-0F6E-438B-9FBD-FDF9FD444D80}"/>
              </a:ext>
            </a:extLst>
          </p:cNvPr>
          <p:cNvSpPr txBox="1"/>
          <p:nvPr/>
        </p:nvSpPr>
        <p:spPr>
          <a:xfrm>
            <a:off x="483191" y="1116422"/>
            <a:ext cx="275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맑은 고딕" pitchFamily="50" charset="-127"/>
              <a:buChar char="▣"/>
            </a:pPr>
            <a:r>
              <a:rPr lang="ko-KR" altLang="en-US" sz="1600" b="1" u="none" dirty="0">
                <a:latin typeface="맑은 고딕" pitchFamily="50" charset="-127"/>
                <a:ea typeface="맑은 고딕" pitchFamily="50" charset="-127"/>
              </a:rPr>
              <a:t>일시 및 장소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44CDF-BFC9-4ADB-BABE-082E5FDAB340}"/>
              </a:ext>
            </a:extLst>
          </p:cNvPr>
          <p:cNvSpPr txBox="1"/>
          <p:nvPr/>
        </p:nvSpPr>
        <p:spPr>
          <a:xfrm>
            <a:off x="483191" y="2708800"/>
            <a:ext cx="2756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맑은 고딕" pitchFamily="50" charset="-127"/>
              <a:buChar char="▣"/>
            </a:pPr>
            <a:r>
              <a:rPr lang="en-US" altLang="ko-KR" sz="1600" b="1" u="none" dirty="0">
                <a:latin typeface="맑은 고딕" pitchFamily="50" charset="-127"/>
                <a:ea typeface="맑은 고딕" pitchFamily="50" charset="-127"/>
              </a:rPr>
              <a:t>Time Table</a:t>
            </a:r>
            <a:endParaRPr lang="ko-KR" altLang="en-US" sz="1600" b="1" u="none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2700028-7F3F-4DEA-BABD-24DF90E72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062761"/>
              </p:ext>
            </p:extLst>
          </p:nvPr>
        </p:nvGraphicFramePr>
        <p:xfrm>
          <a:off x="862149" y="3152693"/>
          <a:ext cx="8673738" cy="3119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7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03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9176"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9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14:00~14:05 / 05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itchFamily="2" charset="2"/>
                        <a:buChar char="§"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인사말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SKT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김진우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그룹장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6763"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14:05~14:10 / 05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배경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개요 등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SKT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김규원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692605"/>
                  </a:ext>
                </a:extLst>
              </a:tr>
              <a:tr h="554571"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14:10~14:30 / 20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4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PoC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시연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(MCC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시나리오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소개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서비스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시연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MCC 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양재봉 대표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185"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14:30~14:50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20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 rtl="0" eaLnBrk="1" latinLnBrk="1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Q&amp;A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1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14:50~15:00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/ 10</a:t>
                      </a:r>
                      <a:r>
                        <a:rPr lang="ko-KR" altLang="en-US" sz="1400" baseline="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spcBef>
                          <a:spcPts val="600"/>
                        </a:spcBef>
                        <a:spcAft>
                          <a:spcPts val="600"/>
                        </a:spcAft>
                        <a:buFont typeface="Wingdings" pitchFamily="2" charset="2"/>
                        <a:buChar char="§"/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Next Step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-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612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408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5780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Ⅰ.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906" y="809203"/>
            <a:ext cx="9374298" cy="687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본 </a:t>
            </a:r>
            <a:r>
              <a:rPr lang="en-US" altLang="ko-KR" sz="1600" b="1" dirty="0" err="1">
                <a:solidFill>
                  <a:prstClr val="black"/>
                </a:solidFill>
                <a:latin typeface="+mj-ea"/>
                <a:ea typeface="+mj-ea"/>
              </a:rPr>
              <a:t>PoC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는 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True Innovation Program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의 일환으로 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“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스마트 </a:t>
            </a:r>
            <a:r>
              <a:rPr lang="ko-KR" altLang="en-US" sz="1600" b="1" dirty="0" err="1">
                <a:solidFill>
                  <a:prstClr val="black"/>
                </a:solidFill>
                <a:latin typeface="+mj-ea"/>
                <a:ea typeface="+mj-ea"/>
              </a:rPr>
              <a:t>컨트랙트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및 분산형 스토리지를 이용하여 </a:t>
            </a:r>
            <a:endParaRPr lang="en-US" altLang="ko-KR" sz="1600" b="1" dirty="0">
              <a:solidFill>
                <a:prstClr val="black"/>
              </a:solidFill>
              <a:latin typeface="+mj-ea"/>
              <a:ea typeface="+mj-ea"/>
            </a:endParaRPr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개인정보를 수집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저장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보관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하고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그 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이용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내역을 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Blockchain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에 기록하는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서비스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 검증</a:t>
            </a:r>
            <a:r>
              <a:rPr lang="en-US" altLang="ko-KR" sz="1600" b="1" dirty="0">
                <a:solidFill>
                  <a:prstClr val="black"/>
                </a:solidFill>
                <a:latin typeface="+mj-ea"/>
                <a:ea typeface="+mj-ea"/>
              </a:rPr>
              <a:t>”</a:t>
            </a:r>
            <a:r>
              <a:rPr lang="ko-KR" altLang="ko-KR" sz="1600" b="1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+mj-ea"/>
                <a:ea typeface="+mj-ea"/>
              </a:rPr>
              <a:t>과제임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90916D-86A3-46DA-8554-E9E95807ED46}"/>
              </a:ext>
            </a:extLst>
          </p:cNvPr>
          <p:cNvSpPr/>
          <p:nvPr/>
        </p:nvSpPr>
        <p:spPr>
          <a:xfrm>
            <a:off x="5317175" y="1898611"/>
            <a:ext cx="4167572" cy="4416424"/>
          </a:xfrm>
          <a:prstGeom prst="rect">
            <a:avLst/>
          </a:prstGeom>
        </p:spPr>
        <p:txBody>
          <a:bodyPr wrap="square" lIns="91277" tIns="45636" rIns="91277" bIns="45636">
            <a:spAutoFit/>
          </a:bodyPr>
          <a:lstStyle/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+mj-ea"/>
                <a:ea typeface="+mj-ea"/>
                <a:sym typeface="굴림" pitchFamily="50" charset="-127"/>
              </a:rPr>
              <a:t>주요 활동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프로세스 기획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기능 구현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프로세스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데이터 검증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고객 요구사항 분석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기술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사업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 Feasibility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 검토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법무 검토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예산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/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공간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지원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,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생태계 조성 검토 </a:t>
            </a:r>
            <a:r>
              <a:rPr lang="ko-KR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</a:rPr>
              <a:t>등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 fontAlgn="auto"/>
            <a:endParaRPr kumimoji="0" lang="en-US" altLang="ko-KR" sz="1300" spc="-100" dirty="0"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+mj-ea"/>
                <a:ea typeface="+mj-ea"/>
                <a:sym typeface="굴림" pitchFamily="50" charset="-127"/>
              </a:rPr>
              <a:t>진행 현황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OCP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추진 협의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(4/13) 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PoC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기획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/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런칭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(4/25)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PoC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법무검토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(10/4)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PoC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협약 체결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(10/5) </a:t>
            </a:r>
          </a:p>
          <a:p>
            <a:pPr defTabSz="912765"/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+mj-ea"/>
                <a:ea typeface="+mj-ea"/>
                <a:sym typeface="굴림" pitchFamily="50" charset="-127"/>
              </a:rPr>
              <a:t>향후 계획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Big Player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대상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Data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사업협력 검토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(w/ Data Unit)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 -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목적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: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정부 실증사업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대응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,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사업기회 도출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및 사업화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 -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후보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: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신한카드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, KCB, SK</a:t>
            </a:r>
            <a:r>
              <a:rPr lang="ko-KR" altLang="en-US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플래닛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latin typeface="+mj-ea"/>
                <a:ea typeface="+mj-ea"/>
                <a:sym typeface="굴림" pitchFamily="50" charset="-127"/>
              </a:rPr>
              <a:t>등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latin typeface="+mj-ea"/>
              <a:ea typeface="+mj-ea"/>
              <a:sym typeface="굴림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00A3E1-9243-458F-841C-6DB335D571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68"/>
          <a:stretch/>
        </p:blipFill>
        <p:spPr>
          <a:xfrm rot="16200000" flipV="1">
            <a:off x="2359499" y="3919947"/>
            <a:ext cx="5240160" cy="3508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F37D9EA-9C76-49BE-9136-B1538BA2AFA7}"/>
              </a:ext>
            </a:extLst>
          </p:cNvPr>
          <p:cNvSpPr/>
          <p:nvPr/>
        </p:nvSpPr>
        <p:spPr>
          <a:xfrm>
            <a:off x="396673" y="1895653"/>
            <a:ext cx="4457975" cy="4416424"/>
          </a:xfrm>
          <a:prstGeom prst="rect">
            <a:avLst/>
          </a:prstGeom>
        </p:spPr>
        <p:txBody>
          <a:bodyPr wrap="square" lIns="91277" tIns="45636" rIns="91277" bIns="45636">
            <a:spAutoFit/>
          </a:bodyPr>
          <a:lstStyle/>
          <a:p>
            <a:pPr lvl="0"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  <a:sym typeface="굴림" pitchFamily="50" charset="-127"/>
              </a:rPr>
              <a:t>추진 배경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prstClr val="white">
                    <a:lumMod val="95000"/>
                    <a:alpha val="60000"/>
                  </a:prst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lvl="0"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○ 개인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Data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수집 항목에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대한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MCC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보유 기술 검증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Blockchain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 기반 개인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Data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의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처리 기술 검증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sym typeface="굴림" pitchFamily="50" charset="-127"/>
            </a:endParaRPr>
          </a:p>
          <a:p>
            <a:pPr defTabSz="912765"/>
            <a:endParaRPr lang="en-US" altLang="ko-KR" sz="1300" spc="-100" dirty="0">
              <a:solidFill>
                <a:srgbClr val="F68813"/>
              </a:solidFill>
              <a:effectLst>
                <a:glow rad="101600">
                  <a:prstClr val="white">
                    <a:lumMod val="95000"/>
                    <a:alpha val="60000"/>
                  </a:prst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en-US" altLang="ko-KR" sz="1500" b="1" spc="-100" dirty="0" err="1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  <a:sym typeface="굴림" pitchFamily="50" charset="-127"/>
              </a:rPr>
              <a:t>PoC</a:t>
            </a: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  <a:sym typeface="굴림" pitchFamily="50" charset="-127"/>
              </a:rPr>
              <a:t> 개요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prstClr val="white">
                    <a:lumMod val="95000"/>
                    <a:alpha val="60000"/>
                  </a:prstClr>
                </a:glow>
              </a:effectLst>
              <a:latin typeface="+mj-ea"/>
              <a:ea typeface="+mj-ea"/>
              <a:sym typeface="굴림" pitchFamily="50" charset="-127"/>
            </a:endParaRP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내용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Blockchain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기반 개인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Data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거래 서비스 검증</a:t>
            </a:r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ea typeface="+mj-ea"/>
              <a:sym typeface="굴림" pitchFamily="50" charset="-127"/>
            </a:endParaRP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기간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4/25 ~ 11/12(4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개월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, ICO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기간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2.5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개월 제외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)</a:t>
            </a: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비용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총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5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천만원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(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환경 셋업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2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천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,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구현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/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검증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3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천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)</a:t>
            </a: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협업공간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True Innovation Labs(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신한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L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타워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,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9F)</a:t>
            </a: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대상기업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ea typeface="+mj-ea"/>
                <a:sym typeface="굴림" pitchFamily="50" charset="-127"/>
              </a:rPr>
              <a:t>: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MCC(</a:t>
            </a:r>
            <a:r>
              <a:rPr lang="ko-KR" altLang="en-US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마이크레딧체인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)</a:t>
            </a:r>
          </a:p>
          <a:p>
            <a:pPr defTabSz="912765" fontAlgn="auto"/>
            <a:endParaRPr lang="en-US" altLang="ko-KR" sz="1300" dirty="0">
              <a:ln w="9525">
                <a:solidFill>
                  <a:prstClr val="black">
                    <a:lumMod val="50000"/>
                    <a:lumOff val="50000"/>
                    <a:alpha val="30000"/>
                  </a:prstClr>
                </a:solidFill>
              </a:ln>
              <a:solidFill>
                <a:prstClr val="black"/>
              </a:solidFill>
              <a:latin typeface="+mj-ea"/>
              <a:sym typeface="굴림" pitchFamily="50" charset="-127"/>
            </a:endParaRPr>
          </a:p>
          <a:p>
            <a:pPr defTabSz="912765" fontAlgn="auto">
              <a:spcBef>
                <a:spcPts val="400"/>
              </a:spcBef>
              <a:spcAft>
                <a:spcPts val="400"/>
              </a:spcAft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schemeClr val="bg1">
                      <a:lumMod val="95000"/>
                      <a:alpha val="60000"/>
                    </a:schemeClr>
                  </a:glow>
                </a:effectLst>
                <a:latin typeface="+mj-ea"/>
                <a:sym typeface="굴림" pitchFamily="50" charset="-127"/>
              </a:rPr>
              <a:t>참여 부서</a:t>
            </a:r>
            <a:endParaRPr lang="en-US" altLang="ko-KR" sz="1500" b="1" spc="-100" dirty="0">
              <a:solidFill>
                <a:srgbClr val="F68813"/>
              </a:solidFill>
              <a:effectLst>
                <a:glow rad="101600">
                  <a:schemeClr val="bg1">
                    <a:lumMod val="95000"/>
                    <a:alpha val="60000"/>
                  </a:schemeClr>
                </a:glow>
              </a:effectLst>
              <a:latin typeface="+mj-ea"/>
              <a:sym typeface="굴림" pitchFamily="50" charset="-127"/>
            </a:endParaRP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IoT/Data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사업부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Data Unit(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담당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: 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김정선님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</a:rPr>
              <a:t>)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Corporate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센터 법무그룹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(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담당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: </a:t>
            </a:r>
            <a:r>
              <a:rPr lang="ko-KR" altLang="en-US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이기숙님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)</a:t>
            </a:r>
          </a:p>
          <a:p>
            <a:pPr defTabSz="912765">
              <a:spcBef>
                <a:spcPts val="400"/>
              </a:spcBef>
              <a:spcAft>
                <a:spcPts val="400"/>
              </a:spcAft>
            </a:pP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○ 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Open Collabo.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센터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(</a:t>
            </a:r>
            <a:r>
              <a:rPr lang="ko-KR" altLang="en-US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담당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: </a:t>
            </a:r>
            <a:r>
              <a:rPr lang="ko-KR" altLang="en-US" sz="1300" dirty="0" err="1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김규원님</a:t>
            </a:r>
            <a:r>
              <a:rPr lang="en-US" altLang="ko-KR" sz="1300" dirty="0">
                <a:ln w="9525">
                  <a:solidFill>
                    <a:prstClr val="black">
                      <a:lumMod val="50000"/>
                      <a:lumOff val="50000"/>
                      <a:alpha val="30000"/>
                    </a:prstClr>
                  </a:solidFill>
                </a:ln>
                <a:solidFill>
                  <a:prstClr val="black"/>
                </a:solidFill>
                <a:latin typeface="+mj-ea"/>
                <a:sym typeface="굴림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740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>
                <a:latin typeface="+mj-ea"/>
                <a:ea typeface="+mj-ea"/>
              </a:rPr>
              <a:t>MCC</a:t>
            </a:r>
            <a:r>
              <a:rPr lang="ko-KR" altLang="en-US" sz="1600" b="1" dirty="0">
                <a:latin typeface="+mj-ea"/>
                <a:ea typeface="+mj-ea"/>
              </a:rPr>
              <a:t>는 전통적인 </a:t>
            </a:r>
            <a:r>
              <a:rPr lang="ko-KR" altLang="en-US" sz="1600" b="1" dirty="0"/>
              <a:t>금융거래 기록이 없는 고객에게도 신용을 부여하여 합리적인 금융 활동을 도와주는 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프로젝트를 수행함</a:t>
            </a:r>
            <a:r>
              <a:rPr lang="en-US" altLang="ko-KR" sz="1600" b="1" dirty="0"/>
              <a:t>(</a:t>
            </a:r>
            <a:r>
              <a:rPr lang="ko-KR" altLang="en-US" sz="1600" b="1" kern="1000" dirty="0"/>
              <a:t>개인 정보의 소유 권리를 개인에게 부여하고</a:t>
            </a:r>
            <a:r>
              <a:rPr lang="en-US" altLang="ko-KR" sz="1600" b="1" kern="1000" dirty="0"/>
              <a:t>, </a:t>
            </a:r>
            <a:r>
              <a:rPr lang="ko-KR" altLang="en-US" sz="1600" b="1" kern="1000" dirty="0"/>
              <a:t>개인이 정보 관리</a:t>
            </a:r>
            <a:r>
              <a:rPr lang="en-US" altLang="ko-KR" sz="1600" b="1" kern="1000" dirty="0"/>
              <a:t>/</a:t>
            </a:r>
            <a:r>
              <a:rPr lang="ko-KR" altLang="en-US" sz="1600" b="1" kern="1000" dirty="0"/>
              <a:t>통제의 </a:t>
            </a:r>
            <a:r>
              <a:rPr lang="ko-KR" altLang="en-US" sz="1600" b="1" dirty="0"/>
              <a:t>주체가 됨</a:t>
            </a:r>
            <a:r>
              <a:rPr lang="en-US" altLang="ko-KR" sz="1600" b="1" dirty="0"/>
              <a:t>)</a:t>
            </a:r>
            <a:r>
              <a:rPr lang="ko-KR" altLang="en-US" sz="1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FE130-E13B-490B-8626-944010581F78}"/>
              </a:ext>
            </a:extLst>
          </p:cNvPr>
          <p:cNvSpPr txBox="1"/>
          <p:nvPr/>
        </p:nvSpPr>
        <p:spPr>
          <a:xfrm>
            <a:off x="4556887" y="196946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개요</a:t>
            </a:r>
          </a:p>
        </p:txBody>
      </p:sp>
      <p:graphicFrame>
        <p:nvGraphicFramePr>
          <p:cNvPr id="9" name="Group 413">
            <a:extLst>
              <a:ext uri="{FF2B5EF4-FFF2-40B4-BE49-F238E27FC236}">
                <a16:creationId xmlns:a16="http://schemas.microsoft.com/office/drawing/2014/main" id="{E5FFBEC0-7364-4038-B9DE-C9F324A33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794616"/>
              </p:ext>
            </p:extLst>
          </p:nvPr>
        </p:nvGraphicFramePr>
        <p:xfrm>
          <a:off x="448364" y="2121449"/>
          <a:ext cx="9054865" cy="1681308"/>
        </p:xfrm>
        <a:graphic>
          <a:graphicData uri="http://schemas.openxmlformats.org/drawingml/2006/table">
            <a:tbl>
              <a:tblPr/>
              <a:tblGrid>
                <a:gridCol w="1489901">
                  <a:extLst>
                    <a:ext uri="{9D8B030D-6E8A-4147-A177-3AD203B41FA5}">
                      <a16:colId xmlns:a16="http://schemas.microsoft.com/office/drawing/2014/main" val="2920941222"/>
                    </a:ext>
                  </a:extLst>
                </a:gridCol>
                <a:gridCol w="2487847">
                  <a:extLst>
                    <a:ext uri="{9D8B030D-6E8A-4147-A177-3AD203B41FA5}">
                      <a16:colId xmlns:a16="http://schemas.microsoft.com/office/drawing/2014/main" val="50346117"/>
                    </a:ext>
                  </a:extLst>
                </a:gridCol>
                <a:gridCol w="1351829">
                  <a:extLst>
                    <a:ext uri="{9D8B030D-6E8A-4147-A177-3AD203B41FA5}">
                      <a16:colId xmlns:a16="http://schemas.microsoft.com/office/drawing/2014/main" val="3802213670"/>
                    </a:ext>
                  </a:extLst>
                </a:gridCol>
                <a:gridCol w="3725288">
                  <a:extLst>
                    <a:ext uri="{9D8B030D-6E8A-4147-A177-3AD203B41FA5}">
                      <a16:colId xmlns:a16="http://schemas.microsoft.com/office/drawing/2014/main" val="1993307582"/>
                    </a:ext>
                  </a:extLst>
                </a:gridCol>
              </a:tblGrid>
              <a:tr h="418196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회사명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5012E"/>
                          </a:solidFill>
                          <a:effectLst/>
                          <a:latin typeface="+mn-ea"/>
                          <a:ea typeface="+mn-ea"/>
                        </a:rPr>
                        <a:t>마이크레딧체인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5012E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5012E"/>
                          </a:solidFill>
                          <a:effectLst/>
                          <a:latin typeface="+mn-ea"/>
                          <a:ea typeface="+mn-ea"/>
                        </a:rPr>
                        <a:t>(MCC, </a:t>
                      </a:r>
                      <a:r>
                        <a:rPr kumimoji="1" lang="en-US" altLang="ko-KR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5012E"/>
                          </a:solidFill>
                          <a:effectLst/>
                          <a:latin typeface="+mn-ea"/>
                          <a:ea typeface="+mn-ea"/>
                        </a:rPr>
                        <a:t>MyCreditChain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5012E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1F4789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386324"/>
                  </a:ext>
                </a:extLst>
              </a:tr>
              <a:tr h="426720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대표이사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공동 대표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김우식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양재봉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1" lang="ko-KR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설립일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2018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03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월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02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9347552"/>
                  </a:ext>
                </a:extLst>
              </a:tr>
              <a:tr h="4181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펀딩금액</a:t>
                      </a:r>
                      <a:endParaRPr kumimoji="1" lang="ko-KR" altLang="en-US" sz="13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약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70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억 원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주소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본사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서울시 영등포구 </a:t>
                      </a:r>
                      <a:r>
                        <a:rPr kumimoji="1" lang="ko-KR" altLang="en-US" sz="13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의사당대로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83, 22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층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176402"/>
                  </a:ext>
                </a:extLst>
              </a:tr>
              <a:tr h="418196">
                <a:tc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3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주요사업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spcBef>
                          <a:spcPct val="20000"/>
                        </a:spcBef>
                        <a:defRPr kumimoji="1" sz="2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1pPr>
                      <a:lvl2pPr marL="457200" algn="l" defTabSz="914400" rtl="0" eaLnBrk="1" latinLnBrk="1" hangingPunct="1">
                        <a:spcBef>
                          <a:spcPct val="20000"/>
                        </a:spcBef>
                        <a:defRPr kumimoji="1" sz="24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2pPr>
                      <a:lvl3pPr marL="914400" algn="l" defTabSz="914400" rtl="0" eaLnBrk="1" latinLnBrk="1" hangingPunct="1">
                        <a:spcBef>
                          <a:spcPct val="20000"/>
                        </a:spcBef>
                        <a:defRPr kumimoji="1" sz="20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3pPr>
                      <a:lvl4pPr marL="13716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4pPr>
                      <a:lvl5pPr marL="1828800" algn="l" defTabSz="914400" rtl="0" eaLnBrk="1" latinLnBrk="1" hangingPunct="1">
                        <a:spcBef>
                          <a:spcPct val="20000"/>
                        </a:spcBef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5pPr>
                      <a:lvl6pPr marL="22860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6pPr>
                      <a:lvl7pPr marL="27432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7pPr>
                      <a:lvl8pPr marL="32004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8pPr>
                      <a:lvl9pPr marL="3657600" algn="l" defTabSz="914400" rtl="0" eaLnBrk="1" fontAlgn="base" latinLnBrk="1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 sz="1800" kern="120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Blockchain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비즈니스</a:t>
                      </a:r>
                      <a:r>
                        <a:rPr kumimoji="1" lang="en-US" altLang="ko-KR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Blockchain</a:t>
                      </a:r>
                      <a:r>
                        <a:rPr kumimoji="1" lang="ko-KR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응용 솔루션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8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58467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A32EFA6-8D0D-48BE-9DA1-00C12261F46B}"/>
              </a:ext>
            </a:extLst>
          </p:cNvPr>
          <p:cNvSpPr txBox="1"/>
          <p:nvPr/>
        </p:nvSpPr>
        <p:spPr>
          <a:xfrm>
            <a:off x="419789" y="1738338"/>
            <a:ext cx="1136850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</a:rPr>
              <a:t>■ 일반사항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2F600A-E1D6-45DC-BBCC-E3D2FC1FA9BF}"/>
              </a:ext>
            </a:extLst>
          </p:cNvPr>
          <p:cNvSpPr txBox="1"/>
          <p:nvPr/>
        </p:nvSpPr>
        <p:spPr>
          <a:xfrm>
            <a:off x="448364" y="4009043"/>
            <a:ext cx="957313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</a:rPr>
              <a:t>■ 조직도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7B03679-C613-418B-9E17-969965E66B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750628"/>
              </p:ext>
            </p:extLst>
          </p:nvPr>
        </p:nvGraphicFramePr>
        <p:xfrm>
          <a:off x="1616604" y="4657230"/>
          <a:ext cx="1447436" cy="1645599"/>
        </p:xfrm>
        <a:graphic>
          <a:graphicData uri="http://schemas.openxmlformats.org/drawingml/2006/table">
            <a:tbl>
              <a:tblPr firstRow="1" bandRow="1"/>
              <a:tblGrid>
                <a:gridCol w="1447436">
                  <a:extLst>
                    <a:ext uri="{9D8B030D-6E8A-4147-A177-3AD203B41FA5}">
                      <a16:colId xmlns:a16="http://schemas.microsoft.com/office/drawing/2014/main" val="749400966"/>
                    </a:ext>
                  </a:extLst>
                </a:gridCol>
              </a:tblGrid>
              <a:tr h="5485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414496"/>
                  </a:ext>
                </a:extLst>
              </a:tr>
              <a:tr h="5485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832823"/>
                  </a:ext>
                </a:extLst>
              </a:tr>
              <a:tr h="54853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맑은 고딕"/>
                        </a:defRPr>
                      </a:lvl9pPr>
                    </a:lstStyle>
                    <a:p>
                      <a:pPr latinLnBrk="1"/>
                      <a:endParaRPr lang="ko-KR" altLang="en-US" dirty="0"/>
                    </a:p>
                  </a:txBody>
                  <a:tcPr>
                    <a:lnL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F478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997364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999045-1239-4B1D-9DF2-DB15521280A1}"/>
              </a:ext>
            </a:extLst>
          </p:cNvPr>
          <p:cNvSpPr/>
          <p:nvPr/>
        </p:nvSpPr>
        <p:spPr>
          <a:xfrm>
            <a:off x="593963" y="4478775"/>
            <a:ext cx="1137852" cy="533793"/>
          </a:xfrm>
          <a:prstGeom prst="rect">
            <a:avLst/>
          </a:prstGeom>
          <a:solidFill>
            <a:srgbClr val="2682C0"/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300" b="1" kern="0" dirty="0">
                <a:solidFill>
                  <a:prstClr val="white"/>
                </a:solidFill>
              </a:rPr>
              <a:t>대표이사</a:t>
            </a:r>
            <a:endParaRPr lang="en-US" altLang="ko-KR" sz="1300" b="1" kern="0" dirty="0">
              <a:solidFill>
                <a:prstClr val="white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b="1" kern="0" dirty="0">
                <a:solidFill>
                  <a:prstClr val="white"/>
                </a:solidFill>
              </a:rPr>
              <a:t>(</a:t>
            </a:r>
            <a:r>
              <a:rPr lang="ko-KR" altLang="en-US" sz="1300" b="1" kern="0" dirty="0">
                <a:solidFill>
                  <a:prstClr val="white"/>
                </a:solidFill>
              </a:rPr>
              <a:t>공동대표</a:t>
            </a:r>
            <a:r>
              <a:rPr lang="en-US" altLang="ko-KR" sz="1300" b="1" kern="0" dirty="0">
                <a:solidFill>
                  <a:prstClr val="white"/>
                </a:solidFill>
              </a:rPr>
              <a:t>)</a:t>
            </a:r>
            <a:endParaRPr kumimoji="0" lang="ko-KR" altLang="en-US" sz="13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A4F82A-D71E-45AD-B3FF-3841B616CCEF}"/>
              </a:ext>
            </a:extLst>
          </p:cNvPr>
          <p:cNvSpPr/>
          <p:nvPr/>
        </p:nvSpPr>
        <p:spPr>
          <a:xfrm>
            <a:off x="448364" y="4354438"/>
            <a:ext cx="3448722" cy="230425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CB1F6E-4001-431B-8547-3F70EB895364}"/>
              </a:ext>
            </a:extLst>
          </p:cNvPr>
          <p:cNvSpPr/>
          <p:nvPr/>
        </p:nvSpPr>
        <p:spPr>
          <a:xfrm>
            <a:off x="2127377" y="5045323"/>
            <a:ext cx="1504834" cy="431359"/>
          </a:xfrm>
          <a:prstGeom prst="rect">
            <a:avLst/>
          </a:prstGeom>
          <a:solidFill>
            <a:srgbClr val="1F478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글로벌 마케팅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4F5324-181A-41E8-88F8-CE79B51834B2}"/>
              </a:ext>
            </a:extLst>
          </p:cNvPr>
          <p:cNvSpPr/>
          <p:nvPr/>
        </p:nvSpPr>
        <p:spPr>
          <a:xfrm>
            <a:off x="2127377" y="4475471"/>
            <a:ext cx="1504834" cy="466279"/>
          </a:xfrm>
          <a:prstGeom prst="rect">
            <a:avLst/>
          </a:prstGeom>
          <a:solidFill>
            <a:srgbClr val="F2F2F2">
              <a:lumMod val="5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rPr>
              <a:t>외부 자문 위원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16B914-F139-49DB-8A50-5B4480B025E2}"/>
              </a:ext>
            </a:extLst>
          </p:cNvPr>
          <p:cNvSpPr/>
          <p:nvPr/>
        </p:nvSpPr>
        <p:spPr>
          <a:xfrm>
            <a:off x="2127377" y="6119105"/>
            <a:ext cx="1504834" cy="423209"/>
          </a:xfrm>
          <a:prstGeom prst="rect">
            <a:avLst/>
          </a:prstGeom>
          <a:solidFill>
            <a:srgbClr val="1F478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경영관리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D4D8D6-9B6D-45DD-8BC0-5DA5B1D95AA7}"/>
              </a:ext>
            </a:extLst>
          </p:cNvPr>
          <p:cNvSpPr/>
          <p:nvPr/>
        </p:nvSpPr>
        <p:spPr>
          <a:xfrm>
            <a:off x="2127377" y="5580256"/>
            <a:ext cx="1504834" cy="423209"/>
          </a:xfrm>
          <a:prstGeom prst="rect">
            <a:avLst/>
          </a:prstGeom>
          <a:solidFill>
            <a:srgbClr val="1F4789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rPr>
              <a:t>개발팀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96627CE-16B8-4DCB-8F9D-B7B6540B7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7" t="9114" r="30641" b="12761"/>
          <a:stretch/>
        </p:blipFill>
        <p:spPr>
          <a:xfrm>
            <a:off x="4073298" y="4386944"/>
            <a:ext cx="5429931" cy="227174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376623-6909-4EA4-B512-BD4AFA7AD2D8}"/>
              </a:ext>
            </a:extLst>
          </p:cNvPr>
          <p:cNvSpPr txBox="1"/>
          <p:nvPr/>
        </p:nvSpPr>
        <p:spPr>
          <a:xfrm>
            <a:off x="4118208" y="4009043"/>
            <a:ext cx="1136850" cy="3231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500" b="1" spc="-100" dirty="0">
                <a:solidFill>
                  <a:srgbClr val="F68813"/>
                </a:solidFill>
                <a:effectLst>
                  <a:glow rad="101600">
                    <a:prstClr val="white">
                      <a:lumMod val="95000"/>
                      <a:alpha val="60000"/>
                    </a:prstClr>
                  </a:glow>
                </a:effectLst>
                <a:latin typeface="+mj-ea"/>
                <a:ea typeface="+mj-ea"/>
              </a:rPr>
              <a:t>■ 주요인력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4E927A-240B-413A-AA4D-E101A86A3714}"/>
              </a:ext>
            </a:extLst>
          </p:cNvPr>
          <p:cNvSpPr txBox="1"/>
          <p:nvPr/>
        </p:nvSpPr>
        <p:spPr>
          <a:xfrm>
            <a:off x="8608461" y="187434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MCC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2834263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9F104E93-643A-4DC5-B533-7BC35D87FD23}"/>
              </a:ext>
            </a:extLst>
          </p:cNvPr>
          <p:cNvSpPr txBox="1"/>
          <p:nvPr/>
        </p:nvSpPr>
        <p:spPr>
          <a:xfrm>
            <a:off x="8331028" y="4907585"/>
            <a:ext cx="1153201" cy="29238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ym typeface="Wingdings" panose="05000000000000000000" pitchFamily="2" charset="2"/>
              </a:rPr>
              <a:t> </a:t>
            </a:r>
            <a:r>
              <a:rPr lang="ko-KR" altLang="en-US" sz="1300" b="1" dirty="0"/>
              <a:t>정보 이용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CA14036-1666-4224-A6F3-DAAB87121487}"/>
              </a:ext>
            </a:extLst>
          </p:cNvPr>
          <p:cNvSpPr txBox="1"/>
          <p:nvPr/>
        </p:nvSpPr>
        <p:spPr>
          <a:xfrm>
            <a:off x="6358263" y="3268092"/>
            <a:ext cx="1131406" cy="29238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ym typeface="Wingdings" panose="05000000000000000000" pitchFamily="2" charset="2"/>
              </a:rPr>
              <a:t> </a:t>
            </a:r>
            <a:r>
              <a:rPr lang="ko-KR" altLang="en-US" sz="1300" b="1" dirty="0"/>
              <a:t>정보 제공</a:t>
            </a:r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367D14D1-5B54-4B92-8894-8F7900EF421E}"/>
              </a:ext>
            </a:extLst>
          </p:cNvPr>
          <p:cNvSpPr/>
          <p:nvPr/>
        </p:nvSpPr>
        <p:spPr>
          <a:xfrm rot="5400000">
            <a:off x="4699276" y="3984065"/>
            <a:ext cx="1661746" cy="623318"/>
          </a:xfrm>
          <a:custGeom>
            <a:avLst/>
            <a:gdLst>
              <a:gd name="connsiteX0" fmla="*/ 0 w 1661746"/>
              <a:gd name="connsiteY0" fmla="*/ 687113 h 687113"/>
              <a:gd name="connsiteX1" fmla="*/ 830873 w 1661746"/>
              <a:gd name="connsiteY1" fmla="*/ 0 h 687113"/>
              <a:gd name="connsiteX2" fmla="*/ 1661746 w 1661746"/>
              <a:gd name="connsiteY2" fmla="*/ 687113 h 687113"/>
              <a:gd name="connsiteX3" fmla="*/ 0 w 1661746"/>
              <a:gd name="connsiteY3" fmla="*/ 687113 h 687113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1661746 w 1661746"/>
              <a:gd name="connsiteY2" fmla="*/ 623318 h 623318"/>
              <a:gd name="connsiteX3" fmla="*/ 0 w 1661746"/>
              <a:gd name="connsiteY3" fmla="*/ 623318 h 623318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543623 w 1661746"/>
              <a:gd name="connsiteY2" fmla="*/ 195927 h 623318"/>
              <a:gd name="connsiteX3" fmla="*/ 1661746 w 1661746"/>
              <a:gd name="connsiteY3" fmla="*/ 623318 h 623318"/>
              <a:gd name="connsiteX4" fmla="*/ 0 w 1661746"/>
              <a:gd name="connsiteY4" fmla="*/ 623318 h 623318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543623 w 1661746"/>
              <a:gd name="connsiteY2" fmla="*/ 195927 h 623318"/>
              <a:gd name="connsiteX3" fmla="*/ 1661746 w 1661746"/>
              <a:gd name="connsiteY3" fmla="*/ 623318 h 623318"/>
              <a:gd name="connsiteX4" fmla="*/ 0 w 1661746"/>
              <a:gd name="connsiteY4" fmla="*/ 623318 h 623318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543623 w 1661746"/>
              <a:gd name="connsiteY2" fmla="*/ 195927 h 623318"/>
              <a:gd name="connsiteX3" fmla="*/ 1661746 w 1661746"/>
              <a:gd name="connsiteY3" fmla="*/ 623318 h 623318"/>
              <a:gd name="connsiteX4" fmla="*/ 0 w 1661746"/>
              <a:gd name="connsiteY4" fmla="*/ 623318 h 623318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543623 w 1661746"/>
              <a:gd name="connsiteY2" fmla="*/ 195927 h 623318"/>
              <a:gd name="connsiteX3" fmla="*/ 532991 w 1661746"/>
              <a:gd name="connsiteY3" fmla="*/ 185295 h 623318"/>
              <a:gd name="connsiteX4" fmla="*/ 1661746 w 1661746"/>
              <a:gd name="connsiteY4" fmla="*/ 623318 h 623318"/>
              <a:gd name="connsiteX5" fmla="*/ 0 w 1661746"/>
              <a:gd name="connsiteY5" fmla="*/ 623318 h 623318"/>
              <a:gd name="connsiteX0" fmla="*/ 0 w 1661746"/>
              <a:gd name="connsiteY0" fmla="*/ 623318 h 623318"/>
              <a:gd name="connsiteX1" fmla="*/ 12169 w 1661746"/>
              <a:gd name="connsiteY1" fmla="*/ 0 h 623318"/>
              <a:gd name="connsiteX2" fmla="*/ 543623 w 1661746"/>
              <a:gd name="connsiteY2" fmla="*/ 195927 h 623318"/>
              <a:gd name="connsiteX3" fmla="*/ 554256 w 1661746"/>
              <a:gd name="connsiteY3" fmla="*/ 121500 h 623318"/>
              <a:gd name="connsiteX4" fmla="*/ 1661746 w 1661746"/>
              <a:gd name="connsiteY4" fmla="*/ 623318 h 623318"/>
              <a:gd name="connsiteX5" fmla="*/ 0 w 1661746"/>
              <a:gd name="connsiteY5" fmla="*/ 623318 h 623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1746" h="623318">
                <a:moveTo>
                  <a:pt x="0" y="623318"/>
                </a:moveTo>
                <a:lnTo>
                  <a:pt x="12169" y="0"/>
                </a:lnTo>
                <a:lnTo>
                  <a:pt x="543623" y="195927"/>
                </a:lnTo>
                <a:lnTo>
                  <a:pt x="554256" y="121500"/>
                </a:lnTo>
                <a:lnTo>
                  <a:pt x="1661746" y="623318"/>
                </a:lnTo>
                <a:lnTo>
                  <a:pt x="0" y="62331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tint val="66000"/>
                  <a:satMod val="160000"/>
                </a:schemeClr>
              </a:gs>
              <a:gs pos="50000">
                <a:schemeClr val="bg1">
                  <a:lumMod val="75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 descr="blockchainì ëí ì´ë¯¸ì§ ê²ìê²°ê³¼">
            <a:extLst>
              <a:ext uri="{FF2B5EF4-FFF2-40B4-BE49-F238E27FC236}">
                <a16:creationId xmlns:a16="http://schemas.microsoft.com/office/drawing/2014/main" id="{6C0538F8-D9A9-4320-B11B-FC20D9091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348" y="5249732"/>
            <a:ext cx="1558004" cy="116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D6FD3DF-684E-46A5-A2BC-A67FA5F4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96" y="2882498"/>
            <a:ext cx="1897834" cy="1109675"/>
          </a:xfrm>
          <a:prstGeom prst="rect">
            <a:avLst/>
          </a:prstGeom>
        </p:spPr>
      </p:pic>
      <p:sp>
        <p:nvSpPr>
          <p:cNvPr id="30" name="오각형 9">
            <a:extLst>
              <a:ext uri="{FF2B5EF4-FFF2-40B4-BE49-F238E27FC236}">
                <a16:creationId xmlns:a16="http://schemas.microsoft.com/office/drawing/2014/main" id="{928366FC-2EFD-4A62-BB96-7C4079EFC981}"/>
              </a:ext>
            </a:extLst>
          </p:cNvPr>
          <p:cNvSpPr/>
          <p:nvPr/>
        </p:nvSpPr>
        <p:spPr>
          <a:xfrm>
            <a:off x="464375" y="1903215"/>
            <a:ext cx="2644599" cy="549381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User Activity</a:t>
            </a:r>
            <a:endParaRPr lang="ko-KR" altLang="en-US" dirty="0"/>
          </a:p>
        </p:txBody>
      </p:sp>
      <p:sp>
        <p:nvSpPr>
          <p:cNvPr id="31" name="오각형 10">
            <a:extLst>
              <a:ext uri="{FF2B5EF4-FFF2-40B4-BE49-F238E27FC236}">
                <a16:creationId xmlns:a16="http://schemas.microsoft.com/office/drawing/2014/main" id="{505603BA-BD91-45A2-B616-28B99C09C53A}"/>
              </a:ext>
            </a:extLst>
          </p:cNvPr>
          <p:cNvSpPr/>
          <p:nvPr/>
        </p:nvSpPr>
        <p:spPr>
          <a:xfrm>
            <a:off x="3993433" y="1903215"/>
            <a:ext cx="2577480" cy="549381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Store and Record</a:t>
            </a:r>
            <a:endParaRPr lang="ko-KR" altLang="en-US" dirty="0"/>
          </a:p>
        </p:txBody>
      </p:sp>
      <p:sp>
        <p:nvSpPr>
          <p:cNvPr id="32" name="오각형 11">
            <a:extLst>
              <a:ext uri="{FF2B5EF4-FFF2-40B4-BE49-F238E27FC236}">
                <a16:creationId xmlns:a16="http://schemas.microsoft.com/office/drawing/2014/main" id="{979AAED4-B14F-4899-953F-55989ADA749F}"/>
              </a:ext>
            </a:extLst>
          </p:cNvPr>
          <p:cNvSpPr/>
          <p:nvPr/>
        </p:nvSpPr>
        <p:spPr>
          <a:xfrm>
            <a:off x="7170579" y="1903215"/>
            <a:ext cx="2356193" cy="549381"/>
          </a:xfrm>
          <a:prstGeom prst="homeP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Report</a:t>
            </a:r>
            <a:endParaRPr lang="ko-KR" altLang="en-US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B681CBA-45DB-4FC2-937E-FB64ED2A0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82" y="4232166"/>
            <a:ext cx="1385258" cy="95585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8E9DE3-CE76-4A48-A6E2-D178A389EB31}"/>
              </a:ext>
            </a:extLst>
          </p:cNvPr>
          <p:cNvSpPr/>
          <p:nvPr/>
        </p:nvSpPr>
        <p:spPr>
          <a:xfrm>
            <a:off x="464375" y="2663613"/>
            <a:ext cx="2288640" cy="3784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1023F73-DE71-4563-8DD3-F11F80D941FB}"/>
              </a:ext>
            </a:extLst>
          </p:cNvPr>
          <p:cNvSpPr/>
          <p:nvPr/>
        </p:nvSpPr>
        <p:spPr>
          <a:xfrm>
            <a:off x="3998585" y="2663613"/>
            <a:ext cx="2288640" cy="37846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16" descr="reportì ëí ì´ë¯¸ì§ ê²ìê²°ê³¼">
            <a:extLst>
              <a:ext uri="{FF2B5EF4-FFF2-40B4-BE49-F238E27FC236}">
                <a16:creationId xmlns:a16="http://schemas.microsoft.com/office/drawing/2014/main" id="{E7C50D1F-5E70-48FA-AD93-6A562E5F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989" y="2601445"/>
            <a:ext cx="1789151" cy="220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순서도: 자기 디스크 36">
            <a:extLst>
              <a:ext uri="{FF2B5EF4-FFF2-40B4-BE49-F238E27FC236}">
                <a16:creationId xmlns:a16="http://schemas.microsoft.com/office/drawing/2014/main" id="{4D65441D-7E7E-4796-B42B-21045F461D19}"/>
              </a:ext>
            </a:extLst>
          </p:cNvPr>
          <p:cNvSpPr/>
          <p:nvPr/>
        </p:nvSpPr>
        <p:spPr>
          <a:xfrm>
            <a:off x="4848234" y="3228508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순서도: 자기 디스크 37">
            <a:extLst>
              <a:ext uri="{FF2B5EF4-FFF2-40B4-BE49-F238E27FC236}">
                <a16:creationId xmlns:a16="http://schemas.microsoft.com/office/drawing/2014/main" id="{F1D0641F-1E85-4503-B74F-8E8E154AB3D3}"/>
              </a:ext>
            </a:extLst>
          </p:cNvPr>
          <p:cNvSpPr/>
          <p:nvPr/>
        </p:nvSpPr>
        <p:spPr>
          <a:xfrm>
            <a:off x="4848234" y="3855507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순서도: 자기 디스크 38">
            <a:extLst>
              <a:ext uri="{FF2B5EF4-FFF2-40B4-BE49-F238E27FC236}">
                <a16:creationId xmlns:a16="http://schemas.microsoft.com/office/drawing/2014/main" id="{5C875D39-FE81-4ACF-813F-4DE519A599BC}"/>
              </a:ext>
            </a:extLst>
          </p:cNvPr>
          <p:cNvSpPr/>
          <p:nvPr/>
        </p:nvSpPr>
        <p:spPr>
          <a:xfrm>
            <a:off x="4848234" y="4464661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순서도: 자기 디스크 39">
            <a:extLst>
              <a:ext uri="{FF2B5EF4-FFF2-40B4-BE49-F238E27FC236}">
                <a16:creationId xmlns:a16="http://schemas.microsoft.com/office/drawing/2014/main" id="{E224EA90-5D20-4581-AD0C-74E416736A6E}"/>
              </a:ext>
            </a:extLst>
          </p:cNvPr>
          <p:cNvSpPr/>
          <p:nvPr/>
        </p:nvSpPr>
        <p:spPr>
          <a:xfrm>
            <a:off x="4848234" y="5064590"/>
            <a:ext cx="383370" cy="299508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AD4F936-B24B-4135-927C-400D632CA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200" y="5248377"/>
            <a:ext cx="1707940" cy="103726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6D2B54A-088D-4112-B2D3-8F9BFAE74ED3}"/>
              </a:ext>
            </a:extLst>
          </p:cNvPr>
          <p:cNvSpPr txBox="1"/>
          <p:nvPr/>
        </p:nvSpPr>
        <p:spPr>
          <a:xfrm>
            <a:off x="7719232" y="6163150"/>
            <a:ext cx="1360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데이터 구매자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B0D189E-79B6-45DD-A2A9-6C825204B056}"/>
              </a:ext>
            </a:extLst>
          </p:cNvPr>
          <p:cNvCxnSpPr>
            <a:cxnSpLocks/>
          </p:cNvCxnSpPr>
          <p:nvPr/>
        </p:nvCxnSpPr>
        <p:spPr>
          <a:xfrm>
            <a:off x="8317671" y="4809852"/>
            <a:ext cx="0" cy="604738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956E912E-5304-4380-8EEE-896F308F41E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24" y="5480520"/>
            <a:ext cx="426241" cy="42624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076093A-2E89-452C-AF37-B5856A2139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55" y="5703991"/>
            <a:ext cx="455794" cy="455795"/>
          </a:xfrm>
          <a:prstGeom prst="rect">
            <a:avLst/>
          </a:prstGeom>
        </p:spPr>
      </p:pic>
      <p:pic>
        <p:nvPicPr>
          <p:cNvPr id="50" name="Picture 20" descr="ìë²ì ëí ì´ë¯¸ì§ ê²ìê²°ê³¼">
            <a:extLst>
              <a:ext uri="{FF2B5EF4-FFF2-40B4-BE49-F238E27FC236}">
                <a16:creationId xmlns:a16="http://schemas.microsoft.com/office/drawing/2014/main" id="{5FFB036F-26D8-4A52-8455-2F72B9830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31" y="3346796"/>
            <a:ext cx="606614" cy="80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FA9B90E-8FE7-49C0-942F-825DA3659CDE}"/>
              </a:ext>
            </a:extLst>
          </p:cNvPr>
          <p:cNvSpPr txBox="1"/>
          <p:nvPr/>
        </p:nvSpPr>
        <p:spPr>
          <a:xfrm>
            <a:off x="2727342" y="3239492"/>
            <a:ext cx="1266091" cy="29238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sym typeface="Wingdings" panose="05000000000000000000" pitchFamily="2" charset="2"/>
              </a:rPr>
              <a:t> </a:t>
            </a:r>
            <a:r>
              <a:rPr lang="ko-KR" altLang="en-US" sz="1300" b="1" dirty="0"/>
              <a:t>데이터 수집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E0A0B1-F8C6-4266-98BA-384D8235BDF2}"/>
              </a:ext>
            </a:extLst>
          </p:cNvPr>
          <p:cNvSpPr txBox="1"/>
          <p:nvPr/>
        </p:nvSpPr>
        <p:spPr>
          <a:xfrm>
            <a:off x="2660558" y="5398983"/>
            <a:ext cx="1301112" cy="292388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/>
              <a:t> </a:t>
            </a:r>
            <a:r>
              <a:rPr lang="en-US" altLang="ko-KR" sz="1300" b="1" dirty="0">
                <a:sym typeface="Wingdings" panose="05000000000000000000" pitchFamily="2" charset="2"/>
              </a:rPr>
              <a:t> </a:t>
            </a:r>
            <a:r>
              <a:rPr lang="ko-KR" altLang="en-US" sz="1300" b="1" dirty="0">
                <a:sym typeface="Wingdings" panose="05000000000000000000" pitchFamily="2" charset="2"/>
              </a:rPr>
              <a:t>포인트 </a:t>
            </a:r>
            <a:r>
              <a:rPr lang="ko-KR" altLang="en-US" sz="1300" b="1" dirty="0"/>
              <a:t>보상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A8156C-9305-4DA0-80C7-D8DA4A59B24B}"/>
              </a:ext>
            </a:extLst>
          </p:cNvPr>
          <p:cNvSpPr txBox="1"/>
          <p:nvPr/>
        </p:nvSpPr>
        <p:spPr>
          <a:xfrm>
            <a:off x="6215438" y="5223602"/>
            <a:ext cx="1389145" cy="492443"/>
          </a:xfrm>
          <a:prstGeom prst="rect">
            <a:avLst/>
          </a:prstGeom>
          <a:solidFill>
            <a:schemeClr val="bg1">
              <a:alpha val="39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b="1" dirty="0">
                <a:sym typeface="Wingdings" panose="05000000000000000000" pitchFamily="2" charset="2"/>
              </a:rPr>
              <a:t> </a:t>
            </a:r>
            <a:r>
              <a:rPr lang="ko-KR" altLang="en-US" sz="1300" b="1" dirty="0"/>
              <a:t>정보 요청  </a:t>
            </a:r>
            <a:endParaRPr lang="en-US" altLang="ko-KR" sz="1300" b="1" dirty="0"/>
          </a:p>
          <a:p>
            <a:pPr algn="ctr"/>
            <a:r>
              <a:rPr lang="ko-KR" altLang="en-US" sz="1300" b="1" dirty="0"/>
              <a:t>        이용료 지급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CBE6164-DF21-4C94-8196-E42BCA4105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50" y="5792945"/>
            <a:ext cx="444109" cy="444109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C3A779F-57E9-40CA-BF20-EE7BB17B38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851" y="5463998"/>
            <a:ext cx="479985" cy="479985"/>
          </a:xfrm>
          <a:prstGeom prst="ellipse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ACDFF3F-EF54-40FD-9491-9063E7FED310}"/>
              </a:ext>
            </a:extLst>
          </p:cNvPr>
          <p:cNvSpPr txBox="1"/>
          <p:nvPr/>
        </p:nvSpPr>
        <p:spPr>
          <a:xfrm>
            <a:off x="715248" y="4889105"/>
            <a:ext cx="10550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Mobile</a:t>
            </a:r>
            <a:endParaRPr lang="ko-KR" altLang="en-US" sz="12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1AD357-03CB-46CD-BBFB-E47135369B79}"/>
              </a:ext>
            </a:extLst>
          </p:cNvPr>
          <p:cNvSpPr txBox="1"/>
          <p:nvPr/>
        </p:nvSpPr>
        <p:spPr>
          <a:xfrm>
            <a:off x="703111" y="3973160"/>
            <a:ext cx="973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ea"/>
              </a:rPr>
              <a:t>Web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2F2327-31C0-4D44-9001-CE51B12DC3E4}"/>
              </a:ext>
            </a:extLst>
          </p:cNvPr>
          <p:cNvSpPr txBox="1"/>
          <p:nvPr/>
        </p:nvSpPr>
        <p:spPr>
          <a:xfrm>
            <a:off x="4119654" y="3191599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통신사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D6F483-12F8-4A62-97C4-71DAF04DA8A9}"/>
              </a:ext>
            </a:extLst>
          </p:cNvPr>
          <p:cNvSpPr txBox="1"/>
          <p:nvPr/>
        </p:nvSpPr>
        <p:spPr>
          <a:xfrm>
            <a:off x="4122443" y="3818156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카드사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1884DD-5A38-4F9C-8134-BD5233148315}"/>
              </a:ext>
            </a:extLst>
          </p:cNvPr>
          <p:cNvSpPr txBox="1"/>
          <p:nvPr/>
        </p:nvSpPr>
        <p:spPr>
          <a:xfrm>
            <a:off x="4101619" y="4429749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/>
              <a:t>신평사</a:t>
            </a:r>
            <a:endParaRPr lang="ko-KR" altLang="en-US" sz="15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ED9174-879F-4FE9-A3EE-2FDDC441B7D4}"/>
              </a:ext>
            </a:extLst>
          </p:cNvPr>
          <p:cNvSpPr txBox="1"/>
          <p:nvPr/>
        </p:nvSpPr>
        <p:spPr>
          <a:xfrm>
            <a:off x="4122443" y="5029678"/>
            <a:ext cx="9625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기타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2C08738-B7AB-4E80-9B62-1C0C60BFB0C0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8DDFD6-85A1-418B-8C2B-D0B4B952A6EE}"/>
              </a:ext>
            </a:extLst>
          </p:cNvPr>
          <p:cNvSpPr txBox="1"/>
          <p:nvPr/>
        </p:nvSpPr>
        <p:spPr>
          <a:xfrm>
            <a:off x="8608461" y="187434"/>
            <a:ext cx="123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MCC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06289E-1288-4BA3-B8EF-8BCB2DB2B5C2}"/>
              </a:ext>
            </a:extLst>
          </p:cNvPr>
          <p:cNvSpPr txBox="1"/>
          <p:nvPr/>
        </p:nvSpPr>
        <p:spPr>
          <a:xfrm>
            <a:off x="4429291" y="196946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개요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E3C8395-CE76-494F-B39F-1D82CA6F3087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Data Biz.</a:t>
            </a:r>
            <a:r>
              <a:rPr lang="ko-KR" altLang="en-US" sz="1600" b="1" dirty="0"/>
              <a:t>는 </a:t>
            </a:r>
            <a:r>
              <a:rPr lang="ko-KR" altLang="ko-KR" sz="1600" b="1" dirty="0"/>
              <a:t>개인정보의 주체가 자신의 암호화된 정보를 보관하고 있다가 정보를 원하는 자에게 일정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ko-KR" sz="1600" b="1" dirty="0"/>
              <a:t>대가</a:t>
            </a:r>
            <a:r>
              <a:rPr lang="en-US" altLang="ko-KR" sz="1600" b="1" dirty="0"/>
              <a:t>(ex. </a:t>
            </a:r>
            <a:r>
              <a:rPr lang="ko-KR" altLang="ko-KR" sz="1600" b="1" dirty="0"/>
              <a:t>포인트</a:t>
            </a:r>
            <a:r>
              <a:rPr lang="en-US" altLang="ko-KR" sz="1600" b="1" dirty="0"/>
              <a:t>)</a:t>
            </a:r>
            <a:r>
              <a:rPr lang="ko-KR" altLang="ko-KR" sz="1600" b="1" dirty="0"/>
              <a:t>를 지급받고</a:t>
            </a:r>
            <a:r>
              <a:rPr lang="en-US" altLang="ko-KR" sz="1600" b="1" dirty="0"/>
              <a:t>,</a:t>
            </a:r>
            <a:r>
              <a:rPr lang="ko-KR" altLang="ko-KR" sz="1600" b="1" dirty="0"/>
              <a:t> 정보를 제공해 주는 사용자 동의 기반의 데이터 마켓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형성이 예상됨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E73FEA0-EE65-4B68-87C1-EF4BA60A0AA3}"/>
              </a:ext>
            </a:extLst>
          </p:cNvPr>
          <p:cNvCxnSpPr>
            <a:cxnSpLocks/>
          </p:cNvCxnSpPr>
          <p:nvPr/>
        </p:nvCxnSpPr>
        <p:spPr>
          <a:xfrm>
            <a:off x="2794625" y="3644234"/>
            <a:ext cx="1188000" cy="566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A4E5A12-9312-4C03-883A-40D8D90B14B2}"/>
              </a:ext>
            </a:extLst>
          </p:cNvPr>
          <p:cNvCxnSpPr>
            <a:cxnSpLocks/>
          </p:cNvCxnSpPr>
          <p:nvPr/>
        </p:nvCxnSpPr>
        <p:spPr>
          <a:xfrm>
            <a:off x="6377782" y="3644234"/>
            <a:ext cx="1188000" cy="566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2FCCD3E-4FF8-41F3-B81F-93E097EEDBCB}"/>
              </a:ext>
            </a:extLst>
          </p:cNvPr>
          <p:cNvCxnSpPr>
            <a:cxnSpLocks/>
          </p:cNvCxnSpPr>
          <p:nvPr/>
        </p:nvCxnSpPr>
        <p:spPr>
          <a:xfrm rot="10800000">
            <a:off x="2769501" y="5802943"/>
            <a:ext cx="1188000" cy="566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9B2C1CFD-FD9E-422A-82F8-5694BCBFC1B0}"/>
              </a:ext>
            </a:extLst>
          </p:cNvPr>
          <p:cNvCxnSpPr>
            <a:cxnSpLocks/>
          </p:cNvCxnSpPr>
          <p:nvPr/>
        </p:nvCxnSpPr>
        <p:spPr>
          <a:xfrm rot="10800000">
            <a:off x="6384557" y="5792314"/>
            <a:ext cx="1188000" cy="5665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8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8ACC52C-1262-4291-9719-F8F2FBB80D67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DD42D8-0E49-4BC9-90AE-C215CFD93EFC}"/>
              </a:ext>
            </a:extLst>
          </p:cNvPr>
          <p:cNvSpPr txBox="1"/>
          <p:nvPr/>
        </p:nvSpPr>
        <p:spPr>
          <a:xfrm>
            <a:off x="8682892" y="187434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78305B-6125-422A-B3FF-BBC4C7FF1E10}"/>
              </a:ext>
            </a:extLst>
          </p:cNvPr>
          <p:cNvSpPr txBox="1"/>
          <p:nvPr/>
        </p:nvSpPr>
        <p:spPr>
          <a:xfrm>
            <a:off x="4556887" y="196946"/>
            <a:ext cx="1216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Scope</a:t>
            </a:r>
            <a:endParaRPr lang="ko-KR" altLang="en-US" sz="16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47ABD-F7F5-4C05-AD02-BA6214028E37}"/>
              </a:ext>
            </a:extLst>
          </p:cNvPr>
          <p:cNvSpPr txBox="1"/>
          <p:nvPr/>
        </p:nvSpPr>
        <p:spPr>
          <a:xfrm>
            <a:off x="373906" y="809203"/>
            <a:ext cx="9386781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본 </a:t>
            </a:r>
            <a:r>
              <a:rPr lang="en-US" altLang="ko-KR" sz="1600" b="1" dirty="0" err="1"/>
              <a:t>PoC</a:t>
            </a:r>
            <a:r>
              <a:rPr lang="ko-KR" altLang="en-US" sz="1600" b="1" dirty="0"/>
              <a:t>의 </a:t>
            </a:r>
            <a:r>
              <a:rPr lang="en-US" altLang="ko-KR" sz="1600" b="1" dirty="0"/>
              <a:t>Scope</a:t>
            </a:r>
            <a:r>
              <a:rPr lang="ko-KR" altLang="en-US" sz="1600" b="1" dirty="0"/>
              <a:t>은 개인정보를 분산 파일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시스템</a:t>
            </a:r>
            <a:r>
              <a:rPr lang="en-US" altLang="ko-KR" sz="1600" b="1" dirty="0"/>
              <a:t>(IPFS)</a:t>
            </a:r>
            <a:r>
              <a:rPr lang="ko-KR" altLang="en-US" sz="1600" b="1" dirty="0"/>
              <a:t>에 저장하고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장부에 저장하고 그 해시</a:t>
            </a:r>
            <a:r>
              <a:rPr lang="en-US" altLang="ko-KR" sz="1600" b="1" dirty="0"/>
              <a:t>(HASH)</a:t>
            </a:r>
            <a:r>
              <a:rPr lang="ko-KR" altLang="en-US" sz="1600" b="1" dirty="0"/>
              <a:t> 값을 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Blockchain</a:t>
            </a:r>
            <a:r>
              <a:rPr lang="ko-KR" altLang="en-US" sz="1600" b="1" dirty="0"/>
              <a:t>에 저장 함으로써 데이터의 무결성과 데이터 제공에 대한 프로세스를 검증하고자 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430215E-0D8F-49B0-B341-4B9688016386}"/>
              </a:ext>
            </a:extLst>
          </p:cNvPr>
          <p:cNvSpPr/>
          <p:nvPr/>
        </p:nvSpPr>
        <p:spPr>
          <a:xfrm>
            <a:off x="7858363" y="3431239"/>
            <a:ext cx="1057918" cy="307777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ko-KR" altLang="en-US" sz="1400" b="1" spc="-113" dirty="0">
                <a:latin typeface="+mn-ea"/>
              </a:rPr>
              <a:t>정보 </a:t>
            </a:r>
            <a:r>
              <a:rPr lang="ko-KR" altLang="en-US" sz="1400" b="1" spc="-113" dirty="0" err="1">
                <a:latin typeface="+mn-ea"/>
              </a:rPr>
              <a:t>요청자</a:t>
            </a:r>
            <a:endParaRPr lang="ko-KR" altLang="en-US" sz="1400" b="1" spc="-113" dirty="0">
              <a:latin typeface="+mn-ea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CBDDA8C-6BE5-4E5B-B64C-302266D7F4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502" r="7616" b="6543"/>
          <a:stretch/>
        </p:blipFill>
        <p:spPr>
          <a:xfrm>
            <a:off x="5565267" y="3926319"/>
            <a:ext cx="632399" cy="75626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178652F-3F59-435F-A64B-EE7AB05C53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98" r="14639" b="55251"/>
          <a:stretch/>
        </p:blipFill>
        <p:spPr>
          <a:xfrm>
            <a:off x="5619612" y="5387630"/>
            <a:ext cx="1276122" cy="77580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7916311-166C-408C-91D3-BE3679779914}"/>
              </a:ext>
            </a:extLst>
          </p:cNvPr>
          <p:cNvSpPr/>
          <p:nvPr/>
        </p:nvSpPr>
        <p:spPr>
          <a:xfrm>
            <a:off x="5686103" y="5816644"/>
            <a:ext cx="114508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Blockchain</a:t>
            </a:r>
            <a:endParaRPr lang="ko-KR" altLang="en-US" sz="15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C647F83-A211-496D-A6BB-18EE40EF73EA}"/>
              </a:ext>
            </a:extLst>
          </p:cNvPr>
          <p:cNvSpPr/>
          <p:nvPr/>
        </p:nvSpPr>
        <p:spPr>
          <a:xfrm>
            <a:off x="5131416" y="5718087"/>
            <a:ext cx="573300" cy="253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</a:t>
            </a:r>
            <a:endParaRPr lang="ko-KR" altLang="en-US" sz="105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4" name="꺾인 연결선 136">
            <a:extLst>
              <a:ext uri="{FF2B5EF4-FFF2-40B4-BE49-F238E27FC236}">
                <a16:creationId xmlns:a16="http://schemas.microsoft.com/office/drawing/2014/main" id="{3C768DB9-C0F1-462E-A545-FB0CAB5411CA}"/>
              </a:ext>
            </a:extLst>
          </p:cNvPr>
          <p:cNvCxnSpPr>
            <a:cxnSpLocks/>
            <a:endCxn id="21" idx="1"/>
          </p:cNvCxnSpPr>
          <p:nvPr/>
        </p:nvCxnSpPr>
        <p:spPr>
          <a:xfrm rot="16200000" flipH="1">
            <a:off x="3275638" y="3989266"/>
            <a:ext cx="2073901" cy="1637656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137">
            <a:extLst>
              <a:ext uri="{FF2B5EF4-FFF2-40B4-BE49-F238E27FC236}">
                <a16:creationId xmlns:a16="http://schemas.microsoft.com/office/drawing/2014/main" id="{FB45EBA7-8E2E-4D94-86ED-061163483B4D}"/>
              </a:ext>
            </a:extLst>
          </p:cNvPr>
          <p:cNvCxnSpPr>
            <a:cxnSpLocks/>
            <a:stCxn id="23" idx="3"/>
            <a:endCxn id="14" idx="2"/>
          </p:cNvCxnSpPr>
          <p:nvPr/>
        </p:nvCxnSpPr>
        <p:spPr>
          <a:xfrm flipV="1">
            <a:off x="6831186" y="3739016"/>
            <a:ext cx="1556136" cy="2239211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140">
            <a:extLst>
              <a:ext uri="{FF2B5EF4-FFF2-40B4-BE49-F238E27FC236}">
                <a16:creationId xmlns:a16="http://schemas.microsoft.com/office/drawing/2014/main" id="{69976282-D226-4C26-A94D-8141FC975915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6197666" y="3739016"/>
            <a:ext cx="2189656" cy="565434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61FC5349-18FD-4CCB-BD5D-65ACB55274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1" b="8017"/>
          <a:stretch/>
        </p:blipFill>
        <p:spPr>
          <a:xfrm>
            <a:off x="4981822" y="4705729"/>
            <a:ext cx="1966170" cy="508370"/>
          </a:xfrm>
          <a:prstGeom prst="rect">
            <a:avLst/>
          </a:prstGeom>
        </p:spPr>
      </p:pic>
      <p:cxnSp>
        <p:nvCxnSpPr>
          <p:cNvPr id="28" name="꺾인 연결선 142">
            <a:extLst>
              <a:ext uri="{FF2B5EF4-FFF2-40B4-BE49-F238E27FC236}">
                <a16:creationId xmlns:a16="http://schemas.microsoft.com/office/drawing/2014/main" id="{9B104C70-4ACD-4EBA-9BAC-A29BE169EFAA}"/>
              </a:ext>
            </a:extLst>
          </p:cNvPr>
          <p:cNvCxnSpPr>
            <a:cxnSpLocks/>
            <a:stCxn id="16" idx="2"/>
          </p:cNvCxnSpPr>
          <p:nvPr/>
        </p:nvCxnSpPr>
        <p:spPr>
          <a:xfrm rot="16200000" flipH="1">
            <a:off x="3987166" y="2809770"/>
            <a:ext cx="1044694" cy="2031504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8C9BCF0-D144-4657-9284-2DC2B637017A}"/>
              </a:ext>
            </a:extLst>
          </p:cNvPr>
          <p:cNvSpPr/>
          <p:nvPr/>
        </p:nvSpPr>
        <p:spPr>
          <a:xfrm>
            <a:off x="3959332" y="2528497"/>
            <a:ext cx="1464816" cy="2135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788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79ED7ED-F51C-499B-9072-AD3D3F6FF77C}"/>
              </a:ext>
            </a:extLst>
          </p:cNvPr>
          <p:cNvGrpSpPr/>
          <p:nvPr/>
        </p:nvGrpSpPr>
        <p:grpSpPr>
          <a:xfrm>
            <a:off x="634849" y="2265909"/>
            <a:ext cx="1275738" cy="1296857"/>
            <a:chOff x="5459351" y="1709396"/>
            <a:chExt cx="1450904" cy="172914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C1BF2086-7391-4B0A-8614-75821921F155}"/>
                </a:ext>
              </a:extLst>
            </p:cNvPr>
            <p:cNvGrpSpPr/>
            <p:nvPr/>
          </p:nvGrpSpPr>
          <p:grpSpPr>
            <a:xfrm>
              <a:off x="5459351" y="1709396"/>
              <a:ext cx="1450904" cy="1729143"/>
              <a:chOff x="5527083" y="1624728"/>
              <a:chExt cx="1450904" cy="1729143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DFA90E83-340F-4CA4-988A-9A84AEE66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3514" y="1624728"/>
                <a:ext cx="830516" cy="685177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019A5A1B-9EE8-4F9F-8B65-823BDC88C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810" y="2004814"/>
                <a:ext cx="685177" cy="685177"/>
              </a:xfrm>
              <a:prstGeom prst="rect">
                <a:avLst/>
              </a:prstGeom>
            </p:spPr>
          </p:pic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735C47A3-6C5A-48AB-A16A-217F97FEC7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1345" y="2412018"/>
                <a:ext cx="478498" cy="548165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474466EB-4501-42EB-9922-C4C053AA4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48252" y="3010939"/>
                <a:ext cx="474431" cy="342932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8283E21-1F22-4FC5-ABE7-0B4FB579A6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7083" y="2368638"/>
                <a:ext cx="477441" cy="461256"/>
              </a:xfrm>
              <a:prstGeom prst="rect">
                <a:avLst/>
              </a:prstGeom>
            </p:spPr>
          </p:pic>
        </p:grp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917FE4D-B090-4499-83EC-94C4162A1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6748" y="2992015"/>
              <a:ext cx="230505" cy="230505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AAD80B6-2D79-416B-8EA1-B6E8F40A6C04}"/>
              </a:ext>
            </a:extLst>
          </p:cNvPr>
          <p:cNvSpPr/>
          <p:nvPr/>
        </p:nvSpPr>
        <p:spPr>
          <a:xfrm>
            <a:off x="1830987" y="2495077"/>
            <a:ext cx="120855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50" b="1" dirty="0">
                <a:latin typeface="+mn-ea"/>
              </a:rPr>
              <a:t>2. Data </a:t>
            </a:r>
            <a:r>
              <a:rPr lang="ko-KR" altLang="en-US" sz="1350" b="1" dirty="0">
                <a:latin typeface="+mn-ea"/>
              </a:rPr>
              <a:t>수집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A57F311-A8E9-4F9D-8D7F-CA9947CBFC9B}"/>
              </a:ext>
            </a:extLst>
          </p:cNvPr>
          <p:cNvSpPr/>
          <p:nvPr/>
        </p:nvSpPr>
        <p:spPr>
          <a:xfrm>
            <a:off x="8102146" y="4910596"/>
            <a:ext cx="573300" cy="253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</a:t>
            </a:r>
            <a:endParaRPr lang="ko-KR" altLang="en-US" sz="105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FA0DB67-AD54-4E6B-9B82-49ED21A7AEF1}"/>
              </a:ext>
            </a:extLst>
          </p:cNvPr>
          <p:cNvSpPr/>
          <p:nvPr/>
        </p:nvSpPr>
        <p:spPr>
          <a:xfrm>
            <a:off x="5525265" y="2593192"/>
            <a:ext cx="146481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sz="135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요청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E44C6A4-0DF6-4680-965C-1BCA3CCA7FAD}"/>
              </a:ext>
            </a:extLst>
          </p:cNvPr>
          <p:cNvSpPr/>
          <p:nvPr/>
        </p:nvSpPr>
        <p:spPr>
          <a:xfrm>
            <a:off x="3217504" y="4888063"/>
            <a:ext cx="573300" cy="253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</a:t>
            </a:r>
            <a:endParaRPr lang="ko-KR" altLang="en-US" sz="105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B813CB8-03EE-4AB2-BC8A-827CBCE358A6}"/>
              </a:ext>
            </a:extLst>
          </p:cNvPr>
          <p:cNvSpPr/>
          <p:nvPr/>
        </p:nvSpPr>
        <p:spPr>
          <a:xfrm>
            <a:off x="7563903" y="4208919"/>
            <a:ext cx="573300" cy="2539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HASH</a:t>
            </a:r>
            <a:endParaRPr lang="ko-KR" altLang="en-US" sz="105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9AA3C59-8CF3-4FA8-935D-9085C272C03E}"/>
              </a:ext>
            </a:extLst>
          </p:cNvPr>
          <p:cNvSpPr/>
          <p:nvPr/>
        </p:nvSpPr>
        <p:spPr>
          <a:xfrm>
            <a:off x="6387733" y="3961475"/>
            <a:ext cx="1028936" cy="30008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1350" b="1" spc="-113" dirty="0">
                <a:latin typeface="+mn-ea"/>
              </a:rPr>
              <a:t>5. </a:t>
            </a:r>
            <a:r>
              <a:rPr lang="ko-KR" altLang="en-US" sz="1350" b="1" spc="-113" dirty="0">
                <a:latin typeface="+mn-ea"/>
              </a:rPr>
              <a:t>정보 제공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F959F3C-27D0-4443-9898-654BA00C03CE}"/>
              </a:ext>
            </a:extLst>
          </p:cNvPr>
          <p:cNvSpPr/>
          <p:nvPr/>
        </p:nvSpPr>
        <p:spPr>
          <a:xfrm>
            <a:off x="3780506" y="3981359"/>
            <a:ext cx="1028936" cy="30008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1350" b="1" spc="-113" dirty="0">
                <a:latin typeface="+mn-ea"/>
              </a:rPr>
              <a:t>3. </a:t>
            </a:r>
            <a:r>
              <a:rPr lang="ko-KR" altLang="en-US" sz="1350" b="1" spc="-113" dirty="0">
                <a:latin typeface="+mn-ea"/>
              </a:rPr>
              <a:t>정보 저장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45A263E-10A7-480B-A9F1-789A87168E29}"/>
              </a:ext>
            </a:extLst>
          </p:cNvPr>
          <p:cNvSpPr/>
          <p:nvPr/>
        </p:nvSpPr>
        <p:spPr>
          <a:xfrm>
            <a:off x="3781757" y="5436110"/>
            <a:ext cx="1139414" cy="30008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r"/>
            <a:r>
              <a:rPr lang="en-US" altLang="ko-KR" sz="1350" b="1" spc="-113" dirty="0">
                <a:latin typeface="+mn-ea"/>
              </a:rPr>
              <a:t>4. HASH</a:t>
            </a:r>
            <a:r>
              <a:rPr lang="ko-KR" altLang="en-US" sz="1350" b="1" spc="-113" dirty="0">
                <a:latin typeface="+mn-ea"/>
              </a:rPr>
              <a:t> 저장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F9B32D3-C753-462D-A274-E337D4B18038}"/>
              </a:ext>
            </a:extLst>
          </p:cNvPr>
          <p:cNvSpPr/>
          <p:nvPr/>
        </p:nvSpPr>
        <p:spPr>
          <a:xfrm>
            <a:off x="3105751" y="3346212"/>
            <a:ext cx="1057918" cy="341016"/>
          </a:xfrm>
          <a:prstGeom prst="rect">
            <a:avLst/>
          </a:prstGeom>
          <a:solidFill>
            <a:srgbClr val="FFFFFF"/>
          </a:solidFill>
        </p:spPr>
        <p:txBody>
          <a:bodyPr wrap="none">
            <a:noAutofit/>
          </a:bodyPr>
          <a:lstStyle/>
          <a:p>
            <a:pPr algn="r"/>
            <a:r>
              <a:rPr lang="ko-KR" altLang="en-US" sz="1400" b="1" spc="-113" dirty="0">
                <a:latin typeface="+mn-ea"/>
              </a:rPr>
              <a:t>정보 제공자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9BBC15-941C-49F8-AD4F-AC74BB0CFCAA}"/>
              </a:ext>
            </a:extLst>
          </p:cNvPr>
          <p:cNvGrpSpPr/>
          <p:nvPr/>
        </p:nvGrpSpPr>
        <p:grpSpPr>
          <a:xfrm>
            <a:off x="3098717" y="2376739"/>
            <a:ext cx="1279654" cy="950232"/>
            <a:chOff x="2255689" y="2152121"/>
            <a:chExt cx="1271781" cy="80539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9016BD5-199B-4E04-A0F5-867FC1E60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5689" y="2152121"/>
              <a:ext cx="785226" cy="785227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43B7E54-89A5-4B47-BD6F-62B037DC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096" y="2173223"/>
              <a:ext cx="790374" cy="784294"/>
            </a:xfrm>
            <a:prstGeom prst="rect">
              <a:avLst/>
            </a:prstGeom>
          </p:spPr>
        </p:pic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C8155A-C0FF-4A76-A3F1-05CC208340AE}"/>
              </a:ext>
            </a:extLst>
          </p:cNvPr>
          <p:cNvCxnSpPr>
            <a:cxnSpLocks/>
          </p:cNvCxnSpPr>
          <p:nvPr/>
        </p:nvCxnSpPr>
        <p:spPr>
          <a:xfrm flipH="1" flipV="1">
            <a:off x="4297109" y="2914754"/>
            <a:ext cx="3840094" cy="1692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7EE9639-962D-42EB-AC9D-1F44CA09298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42181" y="2237286"/>
            <a:ext cx="1173828" cy="1138967"/>
          </a:xfrm>
          <a:prstGeom prst="rect">
            <a:avLst/>
          </a:prstGeom>
        </p:spPr>
      </p:pic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9B31DF94-0013-4DD8-8B2B-B656EFD00876}"/>
              </a:ext>
            </a:extLst>
          </p:cNvPr>
          <p:cNvCxnSpPr>
            <a:cxnSpLocks/>
          </p:cNvCxnSpPr>
          <p:nvPr/>
        </p:nvCxnSpPr>
        <p:spPr>
          <a:xfrm>
            <a:off x="1888415" y="2911860"/>
            <a:ext cx="1210302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8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A6E2-57E2-46B5-B935-C23524658264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F88C31-0BD5-4FCD-A9EC-C54379A8FAA6}"/>
              </a:ext>
            </a:extLst>
          </p:cNvPr>
          <p:cNvSpPr txBox="1"/>
          <p:nvPr/>
        </p:nvSpPr>
        <p:spPr>
          <a:xfrm>
            <a:off x="8682892" y="187434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6CA442-68A0-4B5B-B52C-B58EB824EBC2}"/>
              </a:ext>
            </a:extLst>
          </p:cNvPr>
          <p:cNvSpPr txBox="1"/>
          <p:nvPr/>
        </p:nvSpPr>
        <p:spPr>
          <a:xfrm>
            <a:off x="4248544" y="196946"/>
            <a:ext cx="1804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성능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75E2B-A6F7-4018-9A5D-849A310D4D3C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 err="1"/>
              <a:t>PoC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환경에서 서버 구성은 아마존 웹서버</a:t>
            </a:r>
            <a:r>
              <a:rPr lang="en-US" altLang="ko-KR" sz="1600" b="1" dirty="0"/>
              <a:t>(AWS)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개의 노드를 구성하였으며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자체 테스트 결과 읽기는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800 TPS</a:t>
            </a:r>
            <a:r>
              <a:rPr lang="ko-KR" altLang="en-US" sz="1600" b="1" dirty="0"/>
              <a:t>  수준이고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쓰기는 </a:t>
            </a:r>
            <a:r>
              <a:rPr lang="en-US" altLang="ko-KR" sz="1600" b="1" dirty="0"/>
              <a:t>250 TPS </a:t>
            </a:r>
            <a:r>
              <a:rPr lang="ko-KR" altLang="en-US" sz="1600" b="1" dirty="0"/>
              <a:t>수준의 성능을 보였음</a:t>
            </a: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F8A549B9-FA46-423B-B2DE-C25FAB5123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418898"/>
              </p:ext>
            </p:extLst>
          </p:nvPr>
        </p:nvGraphicFramePr>
        <p:xfrm>
          <a:off x="568578" y="5110228"/>
          <a:ext cx="5192141" cy="648000"/>
        </p:xfrm>
        <a:graphic>
          <a:graphicData uri="http://schemas.openxmlformats.org/drawingml/2006/table">
            <a:tbl>
              <a:tblPr/>
              <a:tblGrid>
                <a:gridCol w="1027466">
                  <a:extLst>
                    <a:ext uri="{9D8B030D-6E8A-4147-A177-3AD203B41FA5}">
                      <a16:colId xmlns:a16="http://schemas.microsoft.com/office/drawing/2014/main" val="1723701698"/>
                    </a:ext>
                  </a:extLst>
                </a:gridCol>
                <a:gridCol w="1758710">
                  <a:extLst>
                    <a:ext uri="{9D8B030D-6E8A-4147-A177-3AD203B41FA5}">
                      <a16:colId xmlns:a16="http://schemas.microsoft.com/office/drawing/2014/main" val="2770649174"/>
                    </a:ext>
                  </a:extLst>
                </a:gridCol>
                <a:gridCol w="862891">
                  <a:extLst>
                    <a:ext uri="{9D8B030D-6E8A-4147-A177-3AD203B41FA5}">
                      <a16:colId xmlns:a16="http://schemas.microsoft.com/office/drawing/2014/main" val="1254906434"/>
                    </a:ext>
                  </a:extLst>
                </a:gridCol>
                <a:gridCol w="812869">
                  <a:extLst>
                    <a:ext uri="{9D8B030D-6E8A-4147-A177-3AD203B41FA5}">
                      <a16:colId xmlns:a16="http://schemas.microsoft.com/office/drawing/2014/main" val="2048403015"/>
                    </a:ext>
                  </a:extLst>
                </a:gridCol>
                <a:gridCol w="730205">
                  <a:extLst>
                    <a:ext uri="{9D8B030D-6E8A-4147-A177-3AD203B41FA5}">
                      <a16:colId xmlns:a16="http://schemas.microsoft.com/office/drawing/2014/main" val="33340623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H/W(EC2)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AWS m4.xlarget 3 Hosts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4vCPU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16G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EBS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871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HLF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Orderer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x3, Kafka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Peer x 3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LevelDB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559996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C05CAB-F8D2-44F3-B349-6E9B5CF78391}"/>
              </a:ext>
            </a:extLst>
          </p:cNvPr>
          <p:cNvSpPr/>
          <p:nvPr/>
        </p:nvSpPr>
        <p:spPr>
          <a:xfrm>
            <a:off x="568579" y="5836929"/>
            <a:ext cx="29463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초당 안정적인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처리 속도</a:t>
            </a:r>
            <a:endParaRPr lang="en-US" altLang="ko-KR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읽기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(Select)   : 800 TPS </a:t>
            </a:r>
          </a:p>
          <a:p>
            <a:pPr lvl="0"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쓰기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(Update)  : 250 TPS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3F867F-AF0F-4437-BD05-1D220BBAE1E0}"/>
              </a:ext>
            </a:extLst>
          </p:cNvPr>
          <p:cNvGrpSpPr/>
          <p:nvPr/>
        </p:nvGrpSpPr>
        <p:grpSpPr>
          <a:xfrm>
            <a:off x="5645876" y="4993496"/>
            <a:ext cx="3814832" cy="1709776"/>
            <a:chOff x="5630382" y="4647485"/>
            <a:chExt cx="3994789" cy="1709776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9FA4C23-1898-440D-B78B-E330B4B69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687" r="19952" b="22256"/>
            <a:stretch/>
          </p:blipFill>
          <p:spPr>
            <a:xfrm>
              <a:off x="5630382" y="6024149"/>
              <a:ext cx="3894617" cy="33311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88F162E-0C80-4B19-A9EC-37A110B12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82" b="36008"/>
            <a:stretch/>
          </p:blipFill>
          <p:spPr>
            <a:xfrm>
              <a:off x="5952054" y="4647485"/>
              <a:ext cx="3673117" cy="896400"/>
            </a:xfrm>
            <a:prstGeom prst="rect">
              <a:avLst/>
            </a:prstGeom>
          </p:spPr>
        </p:pic>
        <p:sp>
          <p:nvSpPr>
            <p:cNvPr id="75" name="모서리가 둥근 직사각형 66">
              <a:extLst>
                <a:ext uri="{FF2B5EF4-FFF2-40B4-BE49-F238E27FC236}">
                  <a16:creationId xmlns:a16="http://schemas.microsoft.com/office/drawing/2014/main" id="{0EB01CB8-FAF9-472C-B9E0-798CBCF71553}"/>
                </a:ext>
              </a:extLst>
            </p:cNvPr>
            <p:cNvSpPr/>
            <p:nvPr/>
          </p:nvSpPr>
          <p:spPr>
            <a:xfrm>
              <a:off x="7220680" y="5754130"/>
              <a:ext cx="2277329" cy="2123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67">
              <a:extLst>
                <a:ext uri="{FF2B5EF4-FFF2-40B4-BE49-F238E27FC236}">
                  <a16:creationId xmlns:a16="http://schemas.microsoft.com/office/drawing/2014/main" id="{B714B02A-C01A-4CE4-9067-A243D980637D}"/>
                </a:ext>
              </a:extLst>
            </p:cNvPr>
            <p:cNvSpPr/>
            <p:nvPr/>
          </p:nvSpPr>
          <p:spPr>
            <a:xfrm>
              <a:off x="7034452" y="5749628"/>
              <a:ext cx="1690916" cy="20178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250 ~ 800</a:t>
              </a:r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FF1BC67-8171-4702-A286-5F72DC4C33F7}"/>
                </a:ext>
              </a:extLst>
            </p:cNvPr>
            <p:cNvSpPr txBox="1"/>
            <p:nvPr/>
          </p:nvSpPr>
          <p:spPr>
            <a:xfrm>
              <a:off x="6347431" y="5684954"/>
              <a:ext cx="687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MCC</a:t>
              </a:r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A2D45F1-DC46-4129-AF0B-1C5EE070103A}"/>
              </a:ext>
            </a:extLst>
          </p:cNvPr>
          <p:cNvGrpSpPr/>
          <p:nvPr/>
        </p:nvGrpSpPr>
        <p:grpSpPr>
          <a:xfrm>
            <a:off x="404263" y="2026715"/>
            <a:ext cx="3274984" cy="2538510"/>
            <a:chOff x="1382089" y="2755772"/>
            <a:chExt cx="3792741" cy="3218258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435A50E-1E98-4500-9EBE-F561C685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336" y="2755772"/>
              <a:ext cx="1264247" cy="126424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4C72046-8FF5-4A91-809D-3851CB07D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0583" y="4525117"/>
              <a:ext cx="1264247" cy="126424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ABFD321-91F6-4980-B0DD-839FB5F5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89" y="4525117"/>
              <a:ext cx="1264247" cy="1264247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2E59D92-EFE2-4BC1-821F-296CCD3CC4FB}"/>
                </a:ext>
              </a:extLst>
            </p:cNvPr>
            <p:cNvSpPr txBox="1"/>
            <p:nvPr/>
          </p:nvSpPr>
          <p:spPr>
            <a:xfrm>
              <a:off x="1697059" y="5604698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65126D-8643-460A-BDF7-F98A9AC40597}"/>
                </a:ext>
              </a:extLst>
            </p:cNvPr>
            <p:cNvSpPr txBox="1"/>
            <p:nvPr/>
          </p:nvSpPr>
          <p:spPr>
            <a:xfrm>
              <a:off x="3011142" y="3835353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62BDC-6747-48E0-9010-9FF9F07A641B}"/>
                </a:ext>
              </a:extLst>
            </p:cNvPr>
            <p:cNvSpPr txBox="1"/>
            <p:nvPr/>
          </p:nvSpPr>
          <p:spPr>
            <a:xfrm>
              <a:off x="4275389" y="5604698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cxnSp>
          <p:nvCxnSpPr>
            <p:cNvPr id="88" name="구부러진 연결선[U] 7">
              <a:extLst>
                <a:ext uri="{FF2B5EF4-FFF2-40B4-BE49-F238E27FC236}">
                  <a16:creationId xmlns:a16="http://schemas.microsoft.com/office/drawing/2014/main" id="{8A83F078-B31B-43AD-9BE4-E6CE76ADCD19}"/>
                </a:ext>
              </a:extLst>
            </p:cNvPr>
            <p:cNvCxnSpPr>
              <a:stCxn id="82" idx="3"/>
              <a:endCxn id="83" idx="0"/>
            </p:cNvCxnSpPr>
            <p:nvPr/>
          </p:nvCxnSpPr>
          <p:spPr>
            <a:xfrm>
              <a:off x="3910583" y="3387896"/>
              <a:ext cx="632124" cy="1137221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구부러진 연결선[U] 20">
              <a:extLst>
                <a:ext uri="{FF2B5EF4-FFF2-40B4-BE49-F238E27FC236}">
                  <a16:creationId xmlns:a16="http://schemas.microsoft.com/office/drawing/2014/main" id="{F4552B33-A807-40A1-A3E7-DAD15ECBBEF0}"/>
                </a:ext>
              </a:extLst>
            </p:cNvPr>
            <p:cNvCxnSpPr>
              <a:cxnSpLocks/>
              <a:stCxn id="83" idx="1"/>
              <a:endCxn id="84" idx="3"/>
            </p:cNvCxnSpPr>
            <p:nvPr/>
          </p:nvCxnSpPr>
          <p:spPr>
            <a:xfrm rot="10800000">
              <a:off x="2646337" y="5157241"/>
              <a:ext cx="1264247" cy="12700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구부러진 연결선[U] 29">
              <a:extLst>
                <a:ext uri="{FF2B5EF4-FFF2-40B4-BE49-F238E27FC236}">
                  <a16:creationId xmlns:a16="http://schemas.microsoft.com/office/drawing/2014/main" id="{A7080F69-B9E5-440C-8614-158841A88B9A}"/>
                </a:ext>
              </a:extLst>
            </p:cNvPr>
            <p:cNvCxnSpPr>
              <a:cxnSpLocks/>
              <a:stCxn id="82" idx="1"/>
              <a:endCxn id="84" idx="0"/>
            </p:cNvCxnSpPr>
            <p:nvPr/>
          </p:nvCxnSpPr>
          <p:spPr>
            <a:xfrm rot="10800000" flipV="1">
              <a:off x="2014214" y="3387895"/>
              <a:ext cx="632123" cy="1137221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모서리가 둥근 사각형 설명선[R] 31">
            <a:extLst>
              <a:ext uri="{FF2B5EF4-FFF2-40B4-BE49-F238E27FC236}">
                <a16:creationId xmlns:a16="http://schemas.microsoft.com/office/drawing/2014/main" id="{F1EEE4B1-9243-E44A-B31B-EEB2A4AC0F3C}"/>
              </a:ext>
            </a:extLst>
          </p:cNvPr>
          <p:cNvSpPr/>
          <p:nvPr/>
        </p:nvSpPr>
        <p:spPr>
          <a:xfrm>
            <a:off x="4434652" y="1388225"/>
            <a:ext cx="5390702" cy="3639497"/>
          </a:xfrm>
          <a:prstGeom prst="wedgeRoundRectCallout">
            <a:avLst>
              <a:gd name="adj1" fmla="val -49261"/>
              <a:gd name="adj2" fmla="val -10883"/>
              <a:gd name="adj3" fmla="val 16667"/>
            </a:avLst>
          </a:prstGeom>
          <a:noFill/>
          <a:ln w="25400">
            <a:solidFill>
              <a:srgbClr val="FF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Google Shape;470;p32">
            <a:extLst>
              <a:ext uri="{FF2B5EF4-FFF2-40B4-BE49-F238E27FC236}">
                <a16:creationId xmlns:a16="http://schemas.microsoft.com/office/drawing/2014/main" id="{7EBE8523-FF3C-7A42-9AD0-5B6DC1CF0F44}"/>
              </a:ext>
            </a:extLst>
          </p:cNvPr>
          <p:cNvSpPr/>
          <p:nvPr/>
        </p:nvSpPr>
        <p:spPr>
          <a:xfrm>
            <a:off x="8637756" y="4352906"/>
            <a:ext cx="977100" cy="5118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29" name="Google Shape;471;p32">
            <a:extLst>
              <a:ext uri="{FF2B5EF4-FFF2-40B4-BE49-F238E27FC236}">
                <a16:creationId xmlns:a16="http://schemas.microsoft.com/office/drawing/2014/main" id="{E60C650A-58F8-C740-9FB5-9EC0915B1169}"/>
              </a:ext>
            </a:extLst>
          </p:cNvPr>
          <p:cNvSpPr/>
          <p:nvPr/>
        </p:nvSpPr>
        <p:spPr>
          <a:xfrm>
            <a:off x="6784253" y="4353369"/>
            <a:ext cx="977100" cy="5118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0" name="Google Shape;472;p32">
            <a:extLst>
              <a:ext uri="{FF2B5EF4-FFF2-40B4-BE49-F238E27FC236}">
                <a16:creationId xmlns:a16="http://schemas.microsoft.com/office/drawing/2014/main" id="{77E74ED1-04BB-A04C-BF2D-7D57429DAF5A}"/>
              </a:ext>
            </a:extLst>
          </p:cNvPr>
          <p:cNvSpPr/>
          <p:nvPr/>
        </p:nvSpPr>
        <p:spPr>
          <a:xfrm>
            <a:off x="4928216" y="4361207"/>
            <a:ext cx="977100" cy="5118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1" name="Google Shape;474;p32">
            <a:extLst>
              <a:ext uri="{FF2B5EF4-FFF2-40B4-BE49-F238E27FC236}">
                <a16:creationId xmlns:a16="http://schemas.microsoft.com/office/drawing/2014/main" id="{09188116-7B8C-D745-8E75-1CAE9415E992}"/>
              </a:ext>
            </a:extLst>
          </p:cNvPr>
          <p:cNvSpPr/>
          <p:nvPr/>
        </p:nvSpPr>
        <p:spPr>
          <a:xfrm>
            <a:off x="8643444" y="2246994"/>
            <a:ext cx="977100" cy="2043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" name="Google Shape;475;p32">
            <a:extLst>
              <a:ext uri="{FF2B5EF4-FFF2-40B4-BE49-F238E27FC236}">
                <a16:creationId xmlns:a16="http://schemas.microsoft.com/office/drawing/2014/main" id="{0B59FE76-E703-E34E-9E2F-637272EF5E9B}"/>
              </a:ext>
            </a:extLst>
          </p:cNvPr>
          <p:cNvSpPr/>
          <p:nvPr/>
        </p:nvSpPr>
        <p:spPr>
          <a:xfrm>
            <a:off x="6784253" y="2246994"/>
            <a:ext cx="977100" cy="20433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" name="Google Shape;476;p32">
            <a:extLst>
              <a:ext uri="{FF2B5EF4-FFF2-40B4-BE49-F238E27FC236}">
                <a16:creationId xmlns:a16="http://schemas.microsoft.com/office/drawing/2014/main" id="{50B7282C-2351-6A41-9630-4D03483EE2D5}"/>
              </a:ext>
            </a:extLst>
          </p:cNvPr>
          <p:cNvSpPr/>
          <p:nvPr/>
        </p:nvSpPr>
        <p:spPr>
          <a:xfrm>
            <a:off x="4940941" y="2464016"/>
            <a:ext cx="977100" cy="1734885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4" name="Google Shape;478;p32">
            <a:extLst>
              <a:ext uri="{FF2B5EF4-FFF2-40B4-BE49-F238E27FC236}">
                <a16:creationId xmlns:a16="http://schemas.microsoft.com/office/drawing/2014/main" id="{D3AD7B10-C989-4B47-9632-E5C6ECE2D636}"/>
              </a:ext>
            </a:extLst>
          </p:cNvPr>
          <p:cNvGrpSpPr/>
          <p:nvPr/>
        </p:nvGrpSpPr>
        <p:grpSpPr>
          <a:xfrm>
            <a:off x="5017391" y="3433219"/>
            <a:ext cx="826725" cy="665548"/>
            <a:chOff x="2502787" y="1665625"/>
            <a:chExt cx="826725" cy="665548"/>
          </a:xfrm>
        </p:grpSpPr>
        <p:sp>
          <p:nvSpPr>
            <p:cNvPr id="35" name="Google Shape;479;p32">
              <a:extLst>
                <a:ext uri="{FF2B5EF4-FFF2-40B4-BE49-F238E27FC236}">
                  <a16:creationId xmlns:a16="http://schemas.microsoft.com/office/drawing/2014/main" id="{62FA44C2-7599-0C4C-AAB4-D10CA43FCD18}"/>
                </a:ext>
              </a:extLst>
            </p:cNvPr>
            <p:cNvSpPr/>
            <p:nvPr/>
          </p:nvSpPr>
          <p:spPr>
            <a:xfrm>
              <a:off x="2508412" y="1764473"/>
              <a:ext cx="821100" cy="566700"/>
            </a:xfrm>
            <a:prstGeom prst="cube">
              <a:avLst>
                <a:gd name="adj" fmla="val 32967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/>
                <a:t>Peer</a:t>
              </a:r>
              <a:endParaRPr sz="1200" b="1"/>
            </a:p>
          </p:txBody>
        </p:sp>
        <p:sp>
          <p:nvSpPr>
            <p:cNvPr id="36" name="Google Shape;480;p32">
              <a:extLst>
                <a:ext uri="{FF2B5EF4-FFF2-40B4-BE49-F238E27FC236}">
                  <a16:creationId xmlns:a16="http://schemas.microsoft.com/office/drawing/2014/main" id="{386460CC-0BB9-F64F-843A-203E3D040000}"/>
                </a:ext>
              </a:extLst>
            </p:cNvPr>
            <p:cNvSpPr/>
            <p:nvPr/>
          </p:nvSpPr>
          <p:spPr>
            <a:xfrm>
              <a:off x="2502787" y="1665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/>
            </a:p>
            <a:p>
              <a:pPr algn="ctr">
                <a:buClr>
                  <a:srgbClr val="000000"/>
                </a:buClr>
                <a:buSzPts val="1100"/>
              </a:pPr>
              <a:r>
                <a:rPr lang="en-US" altLang="ko" sz="600">
                  <a:solidFill>
                    <a:srgbClr val="000000"/>
                  </a:solidFill>
                </a:rPr>
                <a:t>chaincode</a:t>
              </a:r>
              <a:endParaRPr sz="600"/>
            </a:p>
            <a:p>
              <a:pPr algn="ctr"/>
              <a:endParaRPr sz="600"/>
            </a:p>
          </p:txBody>
        </p:sp>
      </p:grpSp>
      <p:grpSp>
        <p:nvGrpSpPr>
          <p:cNvPr id="37" name="Google Shape;481;p32">
            <a:extLst>
              <a:ext uri="{FF2B5EF4-FFF2-40B4-BE49-F238E27FC236}">
                <a16:creationId xmlns:a16="http://schemas.microsoft.com/office/drawing/2014/main" id="{9DE00CB8-B30A-5149-B686-72FA9D63D28B}"/>
              </a:ext>
            </a:extLst>
          </p:cNvPr>
          <p:cNvGrpSpPr/>
          <p:nvPr/>
        </p:nvGrpSpPr>
        <p:grpSpPr>
          <a:xfrm>
            <a:off x="6862253" y="3433219"/>
            <a:ext cx="821100" cy="665548"/>
            <a:chOff x="2508412" y="1665625"/>
            <a:chExt cx="821100" cy="665548"/>
          </a:xfrm>
        </p:grpSpPr>
        <p:sp>
          <p:nvSpPr>
            <p:cNvPr id="38" name="Google Shape;482;p32">
              <a:extLst>
                <a:ext uri="{FF2B5EF4-FFF2-40B4-BE49-F238E27FC236}">
                  <a16:creationId xmlns:a16="http://schemas.microsoft.com/office/drawing/2014/main" id="{DB161C49-2607-CC48-94E1-89240B902BD4}"/>
                </a:ext>
              </a:extLst>
            </p:cNvPr>
            <p:cNvSpPr/>
            <p:nvPr/>
          </p:nvSpPr>
          <p:spPr>
            <a:xfrm>
              <a:off x="2508412" y="1764473"/>
              <a:ext cx="821100" cy="566700"/>
            </a:xfrm>
            <a:prstGeom prst="cube">
              <a:avLst>
                <a:gd name="adj" fmla="val 32967"/>
              </a:avLst>
            </a:prstGeom>
            <a:solidFill>
              <a:srgbClr val="9900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>
                  <a:solidFill>
                    <a:srgbClr val="FFFFFF"/>
                  </a:solidFill>
                </a:rPr>
                <a:t>Peer</a:t>
              </a:r>
              <a:endParaRPr sz="1200" b="1">
                <a:solidFill>
                  <a:srgbClr val="FFFFFF"/>
                </a:solidFill>
              </a:endParaRPr>
            </a:p>
          </p:txBody>
        </p:sp>
        <p:sp>
          <p:nvSpPr>
            <p:cNvPr id="39" name="Google Shape;483;p32">
              <a:extLst>
                <a:ext uri="{FF2B5EF4-FFF2-40B4-BE49-F238E27FC236}">
                  <a16:creationId xmlns:a16="http://schemas.microsoft.com/office/drawing/2014/main" id="{C1C00B41-005D-0343-977C-435EDF454372}"/>
                </a:ext>
              </a:extLst>
            </p:cNvPr>
            <p:cNvSpPr/>
            <p:nvPr/>
          </p:nvSpPr>
          <p:spPr>
            <a:xfrm>
              <a:off x="2511100" y="1665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9900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>
                <a:solidFill>
                  <a:srgbClr val="FFFFFF"/>
                </a:solidFill>
              </a:endParaRPr>
            </a:p>
            <a:p>
              <a:pPr algn="ctr">
                <a:buClr>
                  <a:srgbClr val="000000"/>
                </a:buClr>
                <a:buSzPts val="1100"/>
              </a:pPr>
              <a:r>
                <a:rPr lang="en-US" altLang="ko" sz="600">
                  <a:solidFill>
                    <a:srgbClr val="FFFFFF"/>
                  </a:solidFill>
                </a:rPr>
                <a:t>chaincode</a:t>
              </a:r>
              <a:endParaRPr sz="600">
                <a:solidFill>
                  <a:srgbClr val="FFFFFF"/>
                </a:solidFill>
              </a:endParaRPr>
            </a:p>
            <a:p>
              <a:pPr algn="ctr"/>
              <a:endParaRPr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oogle Shape;484;p32">
            <a:extLst>
              <a:ext uri="{FF2B5EF4-FFF2-40B4-BE49-F238E27FC236}">
                <a16:creationId xmlns:a16="http://schemas.microsoft.com/office/drawing/2014/main" id="{02209BA6-A9C4-2344-9424-E14B8012EDDA}"/>
              </a:ext>
            </a:extLst>
          </p:cNvPr>
          <p:cNvGrpSpPr/>
          <p:nvPr/>
        </p:nvGrpSpPr>
        <p:grpSpPr>
          <a:xfrm>
            <a:off x="8717369" y="3433219"/>
            <a:ext cx="821100" cy="665548"/>
            <a:chOff x="2508412" y="1665625"/>
            <a:chExt cx="821100" cy="665548"/>
          </a:xfrm>
        </p:grpSpPr>
        <p:sp>
          <p:nvSpPr>
            <p:cNvPr id="41" name="Google Shape;485;p32">
              <a:extLst>
                <a:ext uri="{FF2B5EF4-FFF2-40B4-BE49-F238E27FC236}">
                  <a16:creationId xmlns:a16="http://schemas.microsoft.com/office/drawing/2014/main" id="{ED2C9454-FF2F-F247-8DF1-E0E631DAFCEC}"/>
                </a:ext>
              </a:extLst>
            </p:cNvPr>
            <p:cNvSpPr/>
            <p:nvPr/>
          </p:nvSpPr>
          <p:spPr>
            <a:xfrm>
              <a:off x="2508412" y="1764473"/>
              <a:ext cx="821100" cy="566700"/>
            </a:xfrm>
            <a:prstGeom prst="cube">
              <a:avLst>
                <a:gd name="adj" fmla="val 32967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/>
                <a:t>Peer</a:t>
              </a:r>
              <a:endParaRPr sz="1200" b="1"/>
            </a:p>
          </p:txBody>
        </p:sp>
        <p:sp>
          <p:nvSpPr>
            <p:cNvPr id="42" name="Google Shape;486;p32">
              <a:extLst>
                <a:ext uri="{FF2B5EF4-FFF2-40B4-BE49-F238E27FC236}">
                  <a16:creationId xmlns:a16="http://schemas.microsoft.com/office/drawing/2014/main" id="{746BA2B8-35BC-134D-8C00-1C8C54825D0C}"/>
                </a:ext>
              </a:extLst>
            </p:cNvPr>
            <p:cNvSpPr/>
            <p:nvPr/>
          </p:nvSpPr>
          <p:spPr>
            <a:xfrm>
              <a:off x="2511100" y="1665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/>
            </a:p>
            <a:p>
              <a:pPr algn="ctr">
                <a:buClr>
                  <a:srgbClr val="000000"/>
                </a:buClr>
                <a:buSzPts val="1100"/>
              </a:pPr>
              <a:r>
                <a:rPr lang="en-US" altLang="ko" sz="600"/>
                <a:t>chaincode</a:t>
              </a:r>
              <a:endParaRPr sz="600"/>
            </a:p>
            <a:p>
              <a:pPr algn="ctr"/>
              <a:endParaRPr sz="600"/>
            </a:p>
          </p:txBody>
        </p:sp>
      </p:grpSp>
      <p:sp>
        <p:nvSpPr>
          <p:cNvPr id="43" name="Google Shape;487;p32">
            <a:extLst>
              <a:ext uri="{FF2B5EF4-FFF2-40B4-BE49-F238E27FC236}">
                <a16:creationId xmlns:a16="http://schemas.microsoft.com/office/drawing/2014/main" id="{902B4790-4776-C746-AB94-FE068BD5627F}"/>
              </a:ext>
            </a:extLst>
          </p:cNvPr>
          <p:cNvSpPr/>
          <p:nvPr/>
        </p:nvSpPr>
        <p:spPr>
          <a:xfrm>
            <a:off x="5023017" y="4399494"/>
            <a:ext cx="821100" cy="410100"/>
          </a:xfrm>
          <a:prstGeom prst="can">
            <a:avLst>
              <a:gd name="adj" fmla="val 13728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700" b="1"/>
              <a:t>Fabric Client</a:t>
            </a:r>
            <a:endParaRPr sz="700" b="1"/>
          </a:p>
          <a:p>
            <a:pPr algn="ctr"/>
            <a:r>
              <a:rPr lang="en-US" altLang="ko" sz="700" b="1"/>
              <a:t>API SERVER</a:t>
            </a:r>
            <a:endParaRPr sz="700" b="1"/>
          </a:p>
          <a:p>
            <a:pPr algn="ctr"/>
            <a:r>
              <a:rPr lang="en-US" altLang="ko" sz="600" b="1"/>
              <a:t>(HLF SDK)</a:t>
            </a:r>
            <a:endParaRPr sz="600" b="1"/>
          </a:p>
        </p:txBody>
      </p:sp>
      <p:sp>
        <p:nvSpPr>
          <p:cNvPr id="44" name="Google Shape;488;p32">
            <a:extLst>
              <a:ext uri="{FF2B5EF4-FFF2-40B4-BE49-F238E27FC236}">
                <a16:creationId xmlns:a16="http://schemas.microsoft.com/office/drawing/2014/main" id="{63ABD619-F481-4544-95B0-6BEC75DFB960}"/>
              </a:ext>
            </a:extLst>
          </p:cNvPr>
          <p:cNvSpPr/>
          <p:nvPr/>
        </p:nvSpPr>
        <p:spPr>
          <a:xfrm>
            <a:off x="6862254" y="4404219"/>
            <a:ext cx="821100" cy="410100"/>
          </a:xfrm>
          <a:prstGeom prst="can">
            <a:avLst>
              <a:gd name="adj" fmla="val 13728"/>
            </a:avLst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700" b="1">
                <a:solidFill>
                  <a:srgbClr val="FFFFFF"/>
                </a:solidFill>
              </a:rPr>
              <a:t>Fabric Client</a:t>
            </a:r>
            <a:endParaRPr sz="700" b="1">
              <a:solidFill>
                <a:srgbClr val="FFFFFF"/>
              </a:solidFill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altLang="ko" sz="700" b="1">
                <a:solidFill>
                  <a:srgbClr val="FFFFFF"/>
                </a:solidFill>
              </a:rPr>
              <a:t>API SERVER</a:t>
            </a:r>
            <a:endParaRPr sz="700" b="1">
              <a:solidFill>
                <a:srgbClr val="FFFFFF"/>
              </a:solidFill>
            </a:endParaRPr>
          </a:p>
          <a:p>
            <a:pPr algn="ctr"/>
            <a:r>
              <a:rPr lang="en-US" altLang="ko" sz="600" b="1">
                <a:solidFill>
                  <a:srgbClr val="FFFFFF"/>
                </a:solidFill>
              </a:rPr>
              <a:t>(HLF SDK)</a:t>
            </a:r>
            <a:endParaRPr sz="600" b="1">
              <a:solidFill>
                <a:srgbClr val="FFFFFF"/>
              </a:solidFill>
            </a:endParaRPr>
          </a:p>
        </p:txBody>
      </p:sp>
      <p:sp>
        <p:nvSpPr>
          <p:cNvPr id="45" name="Google Shape;489;p32">
            <a:extLst>
              <a:ext uri="{FF2B5EF4-FFF2-40B4-BE49-F238E27FC236}">
                <a16:creationId xmlns:a16="http://schemas.microsoft.com/office/drawing/2014/main" id="{227E4680-35C0-C54D-B640-1F9C90632A82}"/>
              </a:ext>
            </a:extLst>
          </p:cNvPr>
          <p:cNvSpPr/>
          <p:nvPr/>
        </p:nvSpPr>
        <p:spPr>
          <a:xfrm>
            <a:off x="8717370" y="4399494"/>
            <a:ext cx="821100" cy="410100"/>
          </a:xfrm>
          <a:prstGeom prst="can">
            <a:avLst>
              <a:gd name="adj" fmla="val 13728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altLang="ko" sz="700" b="1"/>
              <a:t>Fabric Client</a:t>
            </a:r>
            <a:endParaRPr sz="700" b="1"/>
          </a:p>
          <a:p>
            <a:pPr algn="ctr"/>
            <a:r>
              <a:rPr lang="en-US" altLang="ko" sz="700" b="1"/>
              <a:t>API SERVER</a:t>
            </a:r>
            <a:endParaRPr sz="700" b="1"/>
          </a:p>
          <a:p>
            <a:pPr algn="ctr"/>
            <a:r>
              <a:rPr lang="en-US" altLang="ko" sz="600" b="1"/>
              <a:t>(HLF SDK)</a:t>
            </a:r>
            <a:endParaRPr sz="600" b="1"/>
          </a:p>
        </p:txBody>
      </p:sp>
      <p:cxnSp>
        <p:nvCxnSpPr>
          <p:cNvPr id="46" name="Google Shape;490;p32">
            <a:extLst>
              <a:ext uri="{FF2B5EF4-FFF2-40B4-BE49-F238E27FC236}">
                <a16:creationId xmlns:a16="http://schemas.microsoft.com/office/drawing/2014/main" id="{DDA9AB18-9926-B24C-91F0-C4EEDC2EE1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65701" y="4043964"/>
            <a:ext cx="151166" cy="1815434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91;p32">
            <a:extLst>
              <a:ext uri="{FF2B5EF4-FFF2-40B4-BE49-F238E27FC236}">
                <a16:creationId xmlns:a16="http://schemas.microsoft.com/office/drawing/2014/main" id="{D39A7509-8B03-BF47-B014-CD1E8A0B792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95658" y="4957968"/>
            <a:ext cx="154292" cy="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92;p32">
            <a:extLst>
              <a:ext uri="{FF2B5EF4-FFF2-40B4-BE49-F238E27FC236}">
                <a16:creationId xmlns:a16="http://schemas.microsoft.com/office/drawing/2014/main" id="{21055252-6EC3-B246-BC66-984775FDFE01}"/>
              </a:ext>
            </a:extLst>
          </p:cNvPr>
          <p:cNvCxnSpPr>
            <a:cxnSpLocks/>
          </p:cNvCxnSpPr>
          <p:nvPr/>
        </p:nvCxnSpPr>
        <p:spPr>
          <a:xfrm rot="5400000">
            <a:off x="8133555" y="4040747"/>
            <a:ext cx="159015" cy="182971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494;p32">
            <a:extLst>
              <a:ext uri="{FF2B5EF4-FFF2-40B4-BE49-F238E27FC236}">
                <a16:creationId xmlns:a16="http://schemas.microsoft.com/office/drawing/2014/main" id="{72D73BC8-323F-2849-9332-A72FBE0DE672}"/>
              </a:ext>
            </a:extLst>
          </p:cNvPr>
          <p:cNvSpPr/>
          <p:nvPr/>
        </p:nvSpPr>
        <p:spPr>
          <a:xfrm>
            <a:off x="7130003" y="3216444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" name="Google Shape;495;p32">
            <a:extLst>
              <a:ext uri="{FF2B5EF4-FFF2-40B4-BE49-F238E27FC236}">
                <a16:creationId xmlns:a16="http://schemas.microsoft.com/office/drawing/2014/main" id="{196AC2FA-BF49-BA4F-980F-71F0A4DB82C6}"/>
              </a:ext>
            </a:extLst>
          </p:cNvPr>
          <p:cNvSpPr/>
          <p:nvPr/>
        </p:nvSpPr>
        <p:spPr>
          <a:xfrm>
            <a:off x="8985119" y="3216444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" name="Google Shape;496;p32">
            <a:extLst>
              <a:ext uri="{FF2B5EF4-FFF2-40B4-BE49-F238E27FC236}">
                <a16:creationId xmlns:a16="http://schemas.microsoft.com/office/drawing/2014/main" id="{1B315D29-17C7-834C-8718-25CFFC985C4F}"/>
              </a:ext>
            </a:extLst>
          </p:cNvPr>
          <p:cNvSpPr/>
          <p:nvPr/>
        </p:nvSpPr>
        <p:spPr>
          <a:xfrm>
            <a:off x="5290766" y="4135082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3" name="Google Shape;497;p32">
            <a:extLst>
              <a:ext uri="{FF2B5EF4-FFF2-40B4-BE49-F238E27FC236}">
                <a16:creationId xmlns:a16="http://schemas.microsoft.com/office/drawing/2014/main" id="{CE2F9E6C-C8F8-0340-B24D-0B34FB766A6C}"/>
              </a:ext>
            </a:extLst>
          </p:cNvPr>
          <p:cNvSpPr/>
          <p:nvPr/>
        </p:nvSpPr>
        <p:spPr>
          <a:xfrm>
            <a:off x="7130003" y="4135082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4" name="Google Shape;498;p32">
            <a:extLst>
              <a:ext uri="{FF2B5EF4-FFF2-40B4-BE49-F238E27FC236}">
                <a16:creationId xmlns:a16="http://schemas.microsoft.com/office/drawing/2014/main" id="{3D8EB654-1647-5540-8CBF-01EED75F865D}"/>
              </a:ext>
            </a:extLst>
          </p:cNvPr>
          <p:cNvSpPr/>
          <p:nvPr/>
        </p:nvSpPr>
        <p:spPr>
          <a:xfrm>
            <a:off x="8985119" y="4135082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" name="Google Shape;508;p32">
            <a:extLst>
              <a:ext uri="{FF2B5EF4-FFF2-40B4-BE49-F238E27FC236}">
                <a16:creationId xmlns:a16="http://schemas.microsoft.com/office/drawing/2014/main" id="{B7BB5287-4E5F-4542-B6C9-C29DCD00A22F}"/>
              </a:ext>
            </a:extLst>
          </p:cNvPr>
          <p:cNvGrpSpPr/>
          <p:nvPr/>
        </p:nvGrpSpPr>
        <p:grpSpPr>
          <a:xfrm>
            <a:off x="5042419" y="2541567"/>
            <a:ext cx="821125" cy="730850"/>
            <a:chOff x="2643350" y="353800"/>
            <a:chExt cx="821125" cy="730850"/>
          </a:xfrm>
        </p:grpSpPr>
        <p:sp>
          <p:nvSpPr>
            <p:cNvPr id="56" name="Google Shape;509;p32">
              <a:extLst>
                <a:ext uri="{FF2B5EF4-FFF2-40B4-BE49-F238E27FC236}">
                  <a16:creationId xmlns:a16="http://schemas.microsoft.com/office/drawing/2014/main" id="{32A0EAF6-1B86-9B4F-881F-55F68B1AB52F}"/>
                </a:ext>
              </a:extLst>
            </p:cNvPr>
            <p:cNvSpPr/>
            <p:nvPr/>
          </p:nvSpPr>
          <p:spPr>
            <a:xfrm>
              <a:off x="2643375" y="598050"/>
              <a:ext cx="821100" cy="486600"/>
            </a:xfrm>
            <a:prstGeom prst="cube">
              <a:avLst>
                <a:gd name="adj" fmla="val 39205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700" b="1"/>
                <a:t>Orderer</a:t>
              </a:r>
              <a:endParaRPr sz="700" b="1"/>
            </a:p>
          </p:txBody>
        </p:sp>
        <p:sp>
          <p:nvSpPr>
            <p:cNvPr id="57" name="Google Shape;510;p32">
              <a:extLst>
                <a:ext uri="{FF2B5EF4-FFF2-40B4-BE49-F238E27FC236}">
                  <a16:creationId xmlns:a16="http://schemas.microsoft.com/office/drawing/2014/main" id="{A8BA4ECB-A6D0-8E41-B28A-29AA18735DC4}"/>
                </a:ext>
              </a:extLst>
            </p:cNvPr>
            <p:cNvSpPr/>
            <p:nvPr/>
          </p:nvSpPr>
          <p:spPr>
            <a:xfrm>
              <a:off x="2643350" y="477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600"/>
                <a:t>zookeeper</a:t>
              </a:r>
              <a:endParaRPr sz="600"/>
            </a:p>
          </p:txBody>
        </p:sp>
        <p:sp>
          <p:nvSpPr>
            <p:cNvPr id="58" name="Google Shape;511;p32">
              <a:extLst>
                <a:ext uri="{FF2B5EF4-FFF2-40B4-BE49-F238E27FC236}">
                  <a16:creationId xmlns:a16="http://schemas.microsoft.com/office/drawing/2014/main" id="{3888777D-621A-334A-9765-6CD7128A52A1}"/>
                </a:ext>
              </a:extLst>
            </p:cNvPr>
            <p:cNvSpPr/>
            <p:nvPr/>
          </p:nvSpPr>
          <p:spPr>
            <a:xfrm>
              <a:off x="2643350" y="353800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/>
            </a:p>
            <a:p>
              <a:pPr algn="ctr"/>
              <a:r>
                <a:rPr lang="en-US" altLang="ko" sz="600">
                  <a:solidFill>
                    <a:srgbClr val="000000"/>
                  </a:solidFill>
                </a:rPr>
                <a:t>kafka</a:t>
              </a:r>
              <a:endParaRPr sz="600"/>
            </a:p>
            <a:p>
              <a:pPr algn="ctr"/>
              <a:endParaRPr sz="600"/>
            </a:p>
          </p:txBody>
        </p:sp>
      </p:grpSp>
      <p:grpSp>
        <p:nvGrpSpPr>
          <p:cNvPr id="59" name="Google Shape;512;p32">
            <a:extLst>
              <a:ext uri="{FF2B5EF4-FFF2-40B4-BE49-F238E27FC236}">
                <a16:creationId xmlns:a16="http://schemas.microsoft.com/office/drawing/2014/main" id="{76B1506B-96C8-2A44-857D-EE5007F0C180}"/>
              </a:ext>
            </a:extLst>
          </p:cNvPr>
          <p:cNvGrpSpPr/>
          <p:nvPr/>
        </p:nvGrpSpPr>
        <p:grpSpPr>
          <a:xfrm>
            <a:off x="6862229" y="2401644"/>
            <a:ext cx="821125" cy="730850"/>
            <a:chOff x="2643350" y="353800"/>
            <a:chExt cx="821125" cy="730850"/>
          </a:xfrm>
        </p:grpSpPr>
        <p:sp>
          <p:nvSpPr>
            <p:cNvPr id="60" name="Google Shape;513;p32">
              <a:extLst>
                <a:ext uri="{FF2B5EF4-FFF2-40B4-BE49-F238E27FC236}">
                  <a16:creationId xmlns:a16="http://schemas.microsoft.com/office/drawing/2014/main" id="{0DD7EB3C-8D0A-1C41-8558-648054189CC0}"/>
                </a:ext>
              </a:extLst>
            </p:cNvPr>
            <p:cNvSpPr/>
            <p:nvPr/>
          </p:nvSpPr>
          <p:spPr>
            <a:xfrm>
              <a:off x="2643375" y="598050"/>
              <a:ext cx="821100" cy="486600"/>
            </a:xfrm>
            <a:prstGeom prst="cube">
              <a:avLst>
                <a:gd name="adj" fmla="val 39205"/>
              </a:avLst>
            </a:prstGeom>
            <a:solidFill>
              <a:srgbClr val="9900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700" b="1">
                  <a:solidFill>
                    <a:srgbClr val="FFFFFF"/>
                  </a:solidFill>
                </a:rPr>
                <a:t>Orderer</a:t>
              </a:r>
              <a:endParaRPr sz="700" b="1">
                <a:solidFill>
                  <a:srgbClr val="FFFFFF"/>
                </a:solidFill>
              </a:endParaRPr>
            </a:p>
          </p:txBody>
        </p:sp>
        <p:sp>
          <p:nvSpPr>
            <p:cNvPr id="61" name="Google Shape;514;p32">
              <a:extLst>
                <a:ext uri="{FF2B5EF4-FFF2-40B4-BE49-F238E27FC236}">
                  <a16:creationId xmlns:a16="http://schemas.microsoft.com/office/drawing/2014/main" id="{86AC2579-4468-0440-B9DC-C7232BF16E0F}"/>
                </a:ext>
              </a:extLst>
            </p:cNvPr>
            <p:cNvSpPr/>
            <p:nvPr/>
          </p:nvSpPr>
          <p:spPr>
            <a:xfrm>
              <a:off x="2643350" y="477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9900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600">
                  <a:solidFill>
                    <a:srgbClr val="FFFFFF"/>
                  </a:solidFill>
                </a:rPr>
                <a:t>zookeeper</a:t>
              </a:r>
              <a:endParaRPr sz="600">
                <a:solidFill>
                  <a:srgbClr val="FFFFFF"/>
                </a:solidFill>
              </a:endParaRPr>
            </a:p>
          </p:txBody>
        </p:sp>
        <p:sp>
          <p:nvSpPr>
            <p:cNvPr id="62" name="Google Shape;515;p32">
              <a:extLst>
                <a:ext uri="{FF2B5EF4-FFF2-40B4-BE49-F238E27FC236}">
                  <a16:creationId xmlns:a16="http://schemas.microsoft.com/office/drawing/2014/main" id="{E0CDB04B-022B-884C-9A64-A780EC9A1AC9}"/>
                </a:ext>
              </a:extLst>
            </p:cNvPr>
            <p:cNvSpPr/>
            <p:nvPr/>
          </p:nvSpPr>
          <p:spPr>
            <a:xfrm>
              <a:off x="2643350" y="353800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9900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>
                <a:solidFill>
                  <a:srgbClr val="FFFFFF"/>
                </a:solidFill>
              </a:endParaRPr>
            </a:p>
            <a:p>
              <a:pPr algn="ctr"/>
              <a:r>
                <a:rPr lang="en-US" altLang="ko" sz="600">
                  <a:solidFill>
                    <a:srgbClr val="FFFFFF"/>
                  </a:solidFill>
                </a:rPr>
                <a:t>kafka</a:t>
              </a:r>
              <a:endParaRPr sz="600">
                <a:solidFill>
                  <a:srgbClr val="FFFFFF"/>
                </a:solidFill>
              </a:endParaRPr>
            </a:p>
            <a:p>
              <a:pPr algn="ctr"/>
              <a:endParaRPr sz="600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Google Shape;516;p32">
            <a:extLst>
              <a:ext uri="{FF2B5EF4-FFF2-40B4-BE49-F238E27FC236}">
                <a16:creationId xmlns:a16="http://schemas.microsoft.com/office/drawing/2014/main" id="{C2525027-0D66-FE4C-8266-2449D0C1627F}"/>
              </a:ext>
            </a:extLst>
          </p:cNvPr>
          <p:cNvGrpSpPr/>
          <p:nvPr/>
        </p:nvGrpSpPr>
        <p:grpSpPr>
          <a:xfrm>
            <a:off x="8717345" y="2401644"/>
            <a:ext cx="821125" cy="730850"/>
            <a:chOff x="2643350" y="353800"/>
            <a:chExt cx="821125" cy="730850"/>
          </a:xfrm>
        </p:grpSpPr>
        <p:sp>
          <p:nvSpPr>
            <p:cNvPr id="64" name="Google Shape;517;p32">
              <a:extLst>
                <a:ext uri="{FF2B5EF4-FFF2-40B4-BE49-F238E27FC236}">
                  <a16:creationId xmlns:a16="http://schemas.microsoft.com/office/drawing/2014/main" id="{5B7CD908-B8F9-2B44-975C-A4A563DE1DCE}"/>
                </a:ext>
              </a:extLst>
            </p:cNvPr>
            <p:cNvSpPr/>
            <p:nvPr/>
          </p:nvSpPr>
          <p:spPr>
            <a:xfrm>
              <a:off x="2643375" y="598050"/>
              <a:ext cx="821100" cy="486600"/>
            </a:xfrm>
            <a:prstGeom prst="cube">
              <a:avLst>
                <a:gd name="adj" fmla="val 39205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700" b="1"/>
                <a:t>Orderer</a:t>
              </a:r>
              <a:endParaRPr sz="700" b="1"/>
            </a:p>
          </p:txBody>
        </p:sp>
        <p:sp>
          <p:nvSpPr>
            <p:cNvPr id="65" name="Google Shape;518;p32">
              <a:extLst>
                <a:ext uri="{FF2B5EF4-FFF2-40B4-BE49-F238E27FC236}">
                  <a16:creationId xmlns:a16="http://schemas.microsoft.com/office/drawing/2014/main" id="{3D0483AB-2B99-EF4C-B869-2D232BDD4F51}"/>
                </a:ext>
              </a:extLst>
            </p:cNvPr>
            <p:cNvSpPr/>
            <p:nvPr/>
          </p:nvSpPr>
          <p:spPr>
            <a:xfrm>
              <a:off x="2643350" y="477625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600"/>
                <a:t>zookeeper</a:t>
              </a:r>
              <a:endParaRPr sz="600"/>
            </a:p>
          </p:txBody>
        </p:sp>
        <p:sp>
          <p:nvSpPr>
            <p:cNvPr id="66" name="Google Shape;519;p32">
              <a:extLst>
                <a:ext uri="{FF2B5EF4-FFF2-40B4-BE49-F238E27FC236}">
                  <a16:creationId xmlns:a16="http://schemas.microsoft.com/office/drawing/2014/main" id="{CD89B3A5-08AD-644E-A86B-5D1EC176E03B}"/>
                </a:ext>
              </a:extLst>
            </p:cNvPr>
            <p:cNvSpPr/>
            <p:nvPr/>
          </p:nvSpPr>
          <p:spPr>
            <a:xfrm>
              <a:off x="2643350" y="353800"/>
              <a:ext cx="815700" cy="307500"/>
            </a:xfrm>
            <a:prstGeom prst="cube">
              <a:avLst>
                <a:gd name="adj" fmla="val 60642"/>
              </a:avLst>
            </a:prstGeom>
            <a:solidFill>
              <a:srgbClr val="B6D7A8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600"/>
            </a:p>
            <a:p>
              <a:pPr algn="ctr"/>
              <a:r>
                <a:rPr lang="en-US" altLang="ko" sz="600"/>
                <a:t>kafka</a:t>
              </a:r>
              <a:endParaRPr sz="600"/>
            </a:p>
            <a:p>
              <a:pPr algn="ctr"/>
              <a:endParaRPr sz="600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5428239C-62CB-8E47-A598-9AE970309D76}"/>
              </a:ext>
            </a:extLst>
          </p:cNvPr>
          <p:cNvSpPr/>
          <p:nvPr/>
        </p:nvSpPr>
        <p:spPr>
          <a:xfrm>
            <a:off x="7523320" y="5518886"/>
            <a:ext cx="49205" cy="49205"/>
          </a:xfrm>
          <a:prstGeom prst="ellipse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5ED175E-C123-8C4A-B148-BE9F9FB9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28" y="1708726"/>
            <a:ext cx="627308" cy="622710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0FB26CF-7BDE-C843-AFE2-C0621E80D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7749" y="1701161"/>
            <a:ext cx="627308" cy="622710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6CA0DD28-1C08-B04F-8B6F-B12319079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577" y="1708848"/>
            <a:ext cx="627308" cy="622710"/>
          </a:xfrm>
          <a:prstGeom prst="rect">
            <a:avLst/>
          </a:prstGeom>
        </p:spPr>
      </p:pic>
      <p:cxnSp>
        <p:nvCxnSpPr>
          <p:cNvPr id="94" name="Google Shape;490;p32">
            <a:extLst>
              <a:ext uri="{FF2B5EF4-FFF2-40B4-BE49-F238E27FC236}">
                <a16:creationId xmlns:a16="http://schemas.microsoft.com/office/drawing/2014/main" id="{B5C553F1-4D6A-144C-A2BD-93417FBF60C4}"/>
              </a:ext>
            </a:extLst>
          </p:cNvPr>
          <p:cNvCxnSpPr>
            <a:cxnSpLocks/>
            <a:stCxn id="68" idx="1"/>
            <a:endCxn id="35" idx="2"/>
          </p:cNvCxnSpPr>
          <p:nvPr/>
        </p:nvCxnSpPr>
        <p:spPr>
          <a:xfrm rot="10800000" flipV="1">
            <a:off x="5023016" y="2020081"/>
            <a:ext cx="58512" cy="1888748"/>
          </a:xfrm>
          <a:prstGeom prst="bentConnector3">
            <a:avLst>
              <a:gd name="adj1" fmla="val 49068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" name="Google Shape;490;p32">
            <a:extLst>
              <a:ext uri="{FF2B5EF4-FFF2-40B4-BE49-F238E27FC236}">
                <a16:creationId xmlns:a16="http://schemas.microsoft.com/office/drawing/2014/main" id="{10AAFE3D-3EBD-6947-A731-06BBDC911B6D}"/>
              </a:ext>
            </a:extLst>
          </p:cNvPr>
          <p:cNvCxnSpPr>
            <a:cxnSpLocks/>
            <a:stCxn id="69" idx="1"/>
            <a:endCxn id="38" idx="2"/>
          </p:cNvCxnSpPr>
          <p:nvPr/>
        </p:nvCxnSpPr>
        <p:spPr>
          <a:xfrm rot="10800000" flipV="1">
            <a:off x="6862253" y="2012515"/>
            <a:ext cx="25496" cy="1896313"/>
          </a:xfrm>
          <a:prstGeom prst="bentConnector3">
            <a:avLst>
              <a:gd name="adj1" fmla="val 9966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490;p32">
            <a:extLst>
              <a:ext uri="{FF2B5EF4-FFF2-40B4-BE49-F238E27FC236}">
                <a16:creationId xmlns:a16="http://schemas.microsoft.com/office/drawing/2014/main" id="{9703DE28-E89A-C140-8787-168B5FE83EE3}"/>
              </a:ext>
            </a:extLst>
          </p:cNvPr>
          <p:cNvCxnSpPr>
            <a:cxnSpLocks/>
            <a:stCxn id="93" idx="1"/>
            <a:endCxn id="41" idx="2"/>
          </p:cNvCxnSpPr>
          <p:nvPr/>
        </p:nvCxnSpPr>
        <p:spPr>
          <a:xfrm rot="10800000" flipV="1">
            <a:off x="8717369" y="2020203"/>
            <a:ext cx="43208" cy="1888626"/>
          </a:xfrm>
          <a:prstGeom prst="bentConnector3">
            <a:avLst>
              <a:gd name="adj1" fmla="val 6290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직선 연결선[R] 141">
            <a:extLst>
              <a:ext uri="{FF2B5EF4-FFF2-40B4-BE49-F238E27FC236}">
                <a16:creationId xmlns:a16="http://schemas.microsoft.com/office/drawing/2014/main" id="{6B64CC84-4E7A-1744-8198-FB1692C6F28B}"/>
              </a:ext>
            </a:extLst>
          </p:cNvPr>
          <p:cNvCxnSpPr>
            <a:cxnSpLocks/>
            <a:stCxn id="69" idx="1"/>
            <a:endCxn id="68" idx="3"/>
          </p:cNvCxnSpPr>
          <p:nvPr/>
        </p:nvCxnSpPr>
        <p:spPr>
          <a:xfrm flipH="1">
            <a:off x="5708837" y="2012517"/>
            <a:ext cx="1178913" cy="7565"/>
          </a:xfrm>
          <a:prstGeom prst="line">
            <a:avLst/>
          </a:prstGeom>
          <a:ln w="12700">
            <a:solidFill>
              <a:srgbClr val="449294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[R] 145">
            <a:extLst>
              <a:ext uri="{FF2B5EF4-FFF2-40B4-BE49-F238E27FC236}">
                <a16:creationId xmlns:a16="http://schemas.microsoft.com/office/drawing/2014/main" id="{53B3DE6F-BACC-5B41-A936-1755DFAA59DE}"/>
              </a:ext>
            </a:extLst>
          </p:cNvPr>
          <p:cNvCxnSpPr>
            <a:cxnSpLocks/>
            <a:stCxn id="69" idx="3"/>
            <a:endCxn id="93" idx="1"/>
          </p:cNvCxnSpPr>
          <p:nvPr/>
        </p:nvCxnSpPr>
        <p:spPr>
          <a:xfrm>
            <a:off x="7515057" y="2012517"/>
            <a:ext cx="1245520" cy="7687"/>
          </a:xfrm>
          <a:prstGeom prst="line">
            <a:avLst/>
          </a:prstGeom>
          <a:ln w="12700">
            <a:solidFill>
              <a:srgbClr val="449294"/>
            </a:solidFill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구부러진 연결선[U] 1059">
            <a:extLst>
              <a:ext uri="{FF2B5EF4-FFF2-40B4-BE49-F238E27FC236}">
                <a16:creationId xmlns:a16="http://schemas.microsoft.com/office/drawing/2014/main" id="{550E6419-7278-8840-A936-F111658F16FD}"/>
              </a:ext>
            </a:extLst>
          </p:cNvPr>
          <p:cNvCxnSpPr>
            <a:stCxn id="68" idx="0"/>
            <a:endCxn id="93" idx="0"/>
          </p:cNvCxnSpPr>
          <p:nvPr/>
        </p:nvCxnSpPr>
        <p:spPr>
          <a:xfrm rot="16200000" flipH="1">
            <a:off x="7234645" y="-130736"/>
            <a:ext cx="122" cy="3679049"/>
          </a:xfrm>
          <a:prstGeom prst="curvedConnector3">
            <a:avLst>
              <a:gd name="adj1" fmla="val -187377049"/>
            </a:avLst>
          </a:prstGeom>
          <a:ln w="12700">
            <a:solidFill>
              <a:srgbClr val="44929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톱니 모양의 오른쪽 화살표[N] 1">
            <a:extLst>
              <a:ext uri="{FF2B5EF4-FFF2-40B4-BE49-F238E27FC236}">
                <a16:creationId xmlns:a16="http://schemas.microsoft.com/office/drawing/2014/main" id="{B9FF301A-5384-BE47-BA58-E81FEC3151E6}"/>
              </a:ext>
            </a:extLst>
          </p:cNvPr>
          <p:cNvSpPr/>
          <p:nvPr/>
        </p:nvSpPr>
        <p:spPr>
          <a:xfrm>
            <a:off x="3573714" y="3225769"/>
            <a:ext cx="443199" cy="31902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9" name="Google Shape;493;p32">
            <a:extLst>
              <a:ext uri="{FF2B5EF4-FFF2-40B4-BE49-F238E27FC236}">
                <a16:creationId xmlns:a16="http://schemas.microsoft.com/office/drawing/2014/main" id="{D1B0D223-1B7B-194F-9B47-61353A331FAA}"/>
              </a:ext>
            </a:extLst>
          </p:cNvPr>
          <p:cNvSpPr/>
          <p:nvPr/>
        </p:nvSpPr>
        <p:spPr>
          <a:xfrm>
            <a:off x="5337952" y="3233403"/>
            <a:ext cx="142800" cy="2853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8495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사각형 설명선 6"/>
          <p:cNvSpPr/>
          <p:nvPr/>
        </p:nvSpPr>
        <p:spPr>
          <a:xfrm>
            <a:off x="3994251" y="1687484"/>
            <a:ext cx="5385711" cy="3175461"/>
          </a:xfrm>
          <a:prstGeom prst="wedgeRoundRectCallout">
            <a:avLst>
              <a:gd name="adj1" fmla="val -58339"/>
              <a:gd name="adj2" fmla="val 20877"/>
              <a:gd name="adj3" fmla="val 16667"/>
            </a:avLst>
          </a:prstGeom>
          <a:noFill/>
          <a:ln>
            <a:solidFill>
              <a:srgbClr val="FF7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686A6E2-57E2-46B5-B935-C23524658264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F88C31-0BD5-4FCD-A9EC-C54379A8FAA6}"/>
              </a:ext>
            </a:extLst>
          </p:cNvPr>
          <p:cNvSpPr txBox="1"/>
          <p:nvPr/>
        </p:nvSpPr>
        <p:spPr>
          <a:xfrm>
            <a:off x="8682892" y="187434"/>
            <a:ext cx="115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86CA442-68A0-4B5B-B52C-B58EB824EBC2}"/>
              </a:ext>
            </a:extLst>
          </p:cNvPr>
          <p:cNvSpPr txBox="1"/>
          <p:nvPr/>
        </p:nvSpPr>
        <p:spPr>
          <a:xfrm>
            <a:off x="4248544" y="196946"/>
            <a:ext cx="18049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및 성능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75E2B-A6F7-4018-9A5D-849A310D4D3C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 err="1"/>
              <a:t>PoC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환경에서 서버 구성은 아마존 웹서버</a:t>
            </a:r>
            <a:r>
              <a:rPr lang="en-US" altLang="ko-KR" sz="1600" b="1" dirty="0"/>
              <a:t>(AWS)</a:t>
            </a:r>
            <a:r>
              <a:rPr lang="ko-KR" altLang="en-US" sz="1600" b="1" dirty="0"/>
              <a:t>에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개의 노드를 구성하였으며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자체 테스트 결과 읽기는</a:t>
            </a:r>
            <a:endParaRPr lang="en-US" altLang="ko-KR" sz="1600" b="1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800 TPS</a:t>
            </a:r>
            <a:r>
              <a:rPr lang="ko-KR" altLang="en-US" sz="1600" b="1" dirty="0"/>
              <a:t>  수준이고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쓰기는 </a:t>
            </a:r>
            <a:r>
              <a:rPr lang="en-US" altLang="ko-KR" sz="1600" b="1" dirty="0"/>
              <a:t>250 TPS </a:t>
            </a:r>
            <a:r>
              <a:rPr lang="ko-KR" altLang="en-US" sz="1600" b="1" dirty="0"/>
              <a:t>수준의 성능을 보였음</a:t>
            </a:r>
          </a:p>
        </p:txBody>
      </p:sp>
      <p:graphicFrame>
        <p:nvGraphicFramePr>
          <p:cNvPr id="70" name="표 69">
            <a:extLst>
              <a:ext uri="{FF2B5EF4-FFF2-40B4-BE49-F238E27FC236}">
                <a16:creationId xmlns:a16="http://schemas.microsoft.com/office/drawing/2014/main" id="{F8A549B9-FA46-423B-B2DE-C25FAB5123E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8578" y="5110228"/>
          <a:ext cx="5192141" cy="648000"/>
        </p:xfrm>
        <a:graphic>
          <a:graphicData uri="http://schemas.openxmlformats.org/drawingml/2006/table">
            <a:tbl>
              <a:tblPr/>
              <a:tblGrid>
                <a:gridCol w="1027466">
                  <a:extLst>
                    <a:ext uri="{9D8B030D-6E8A-4147-A177-3AD203B41FA5}">
                      <a16:colId xmlns:a16="http://schemas.microsoft.com/office/drawing/2014/main" val="1723701698"/>
                    </a:ext>
                  </a:extLst>
                </a:gridCol>
                <a:gridCol w="1758710">
                  <a:extLst>
                    <a:ext uri="{9D8B030D-6E8A-4147-A177-3AD203B41FA5}">
                      <a16:colId xmlns:a16="http://schemas.microsoft.com/office/drawing/2014/main" val="2770649174"/>
                    </a:ext>
                  </a:extLst>
                </a:gridCol>
                <a:gridCol w="862891">
                  <a:extLst>
                    <a:ext uri="{9D8B030D-6E8A-4147-A177-3AD203B41FA5}">
                      <a16:colId xmlns:a16="http://schemas.microsoft.com/office/drawing/2014/main" val="1254906434"/>
                    </a:ext>
                  </a:extLst>
                </a:gridCol>
                <a:gridCol w="812869">
                  <a:extLst>
                    <a:ext uri="{9D8B030D-6E8A-4147-A177-3AD203B41FA5}">
                      <a16:colId xmlns:a16="http://schemas.microsoft.com/office/drawing/2014/main" val="2048403015"/>
                    </a:ext>
                  </a:extLst>
                </a:gridCol>
                <a:gridCol w="730205">
                  <a:extLst>
                    <a:ext uri="{9D8B030D-6E8A-4147-A177-3AD203B41FA5}">
                      <a16:colId xmlns:a16="http://schemas.microsoft.com/office/drawing/2014/main" val="33340623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H/W(EC2)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AWS m4.xlarget 3 Hosts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4vCPU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16G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EBS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68715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HLF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Orderer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x3, Kafka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Peer x 3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300" b="1" dirty="0" err="1">
                          <a:solidFill>
                            <a:schemeClr val="tx1"/>
                          </a:solidFill>
                          <a:effectLst/>
                        </a:rPr>
                        <a:t>LevelDB</a:t>
                      </a:r>
                      <a:r>
                        <a:rPr lang="en-US" sz="1300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</a:p>
                  </a:txBody>
                  <a:tcPr marL="62865" marR="6286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559996"/>
                  </a:ext>
                </a:extLst>
              </a:tr>
            </a:tbl>
          </a:graphicData>
        </a:graphic>
      </p:graphicFrame>
      <p:sp>
        <p:nvSpPr>
          <p:cNvPr id="71" name="직사각형 70">
            <a:extLst>
              <a:ext uri="{FF2B5EF4-FFF2-40B4-BE49-F238E27FC236}">
                <a16:creationId xmlns:a16="http://schemas.microsoft.com/office/drawing/2014/main" id="{64C05CAB-F8D2-44F3-B349-6E9B5CF78391}"/>
              </a:ext>
            </a:extLst>
          </p:cNvPr>
          <p:cNvSpPr/>
          <p:nvPr/>
        </p:nvSpPr>
        <p:spPr>
          <a:xfrm>
            <a:off x="568579" y="5836929"/>
            <a:ext cx="294635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○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초당 안정적인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처리 속도</a:t>
            </a:r>
            <a:endParaRPr lang="en-US" altLang="ko-KR" sz="1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읽기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(Select)   : 800 TPS </a:t>
            </a:r>
          </a:p>
          <a:p>
            <a:pPr lvl="0" eaLnBrk="0" fontAlgn="base" latinLnBrk="0" hangingPunct="0">
              <a:spcBef>
                <a:spcPts val="300"/>
              </a:spcBef>
              <a:spcAft>
                <a:spcPts val="300"/>
              </a:spcAft>
            </a:pP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ko-KR" altLang="en-US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쓰기 </a:t>
            </a:r>
            <a:r>
              <a:rPr lang="en-US" altLang="ko-K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(Update)  : 250 TPS</a:t>
            </a:r>
            <a:endParaRPr lang="en-US" altLang="ko-KR" sz="1400" dirty="0">
              <a:latin typeface="Arial" panose="020B0604020202020204" pitchFamily="34" charset="0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3F867F-AF0F-4437-BD05-1D220BBAE1E0}"/>
              </a:ext>
            </a:extLst>
          </p:cNvPr>
          <p:cNvGrpSpPr/>
          <p:nvPr/>
        </p:nvGrpSpPr>
        <p:grpSpPr>
          <a:xfrm>
            <a:off x="5565130" y="4982041"/>
            <a:ext cx="3814832" cy="1709776"/>
            <a:chOff x="5630382" y="4647485"/>
            <a:chExt cx="3994789" cy="1709776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A9FA4C23-1898-440D-B78B-E330B4B691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687" r="19952" b="22256"/>
            <a:stretch/>
          </p:blipFill>
          <p:spPr>
            <a:xfrm>
              <a:off x="5630382" y="6024149"/>
              <a:ext cx="3894617" cy="333112"/>
            </a:xfrm>
            <a:prstGeom prst="rect">
              <a:avLst/>
            </a:prstGeom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488F162E-0C80-4B19-A9EC-37A110B12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8882" b="36008"/>
            <a:stretch/>
          </p:blipFill>
          <p:spPr>
            <a:xfrm>
              <a:off x="5952054" y="4647485"/>
              <a:ext cx="3673117" cy="896400"/>
            </a:xfrm>
            <a:prstGeom prst="rect">
              <a:avLst/>
            </a:prstGeom>
          </p:spPr>
        </p:pic>
        <p:sp>
          <p:nvSpPr>
            <p:cNvPr id="75" name="모서리가 둥근 직사각형 66">
              <a:extLst>
                <a:ext uri="{FF2B5EF4-FFF2-40B4-BE49-F238E27FC236}">
                  <a16:creationId xmlns:a16="http://schemas.microsoft.com/office/drawing/2014/main" id="{0EB01CB8-FAF9-472C-B9E0-798CBCF71553}"/>
                </a:ext>
              </a:extLst>
            </p:cNvPr>
            <p:cNvSpPr/>
            <p:nvPr/>
          </p:nvSpPr>
          <p:spPr>
            <a:xfrm>
              <a:off x="7220680" y="5754130"/>
              <a:ext cx="2277329" cy="21233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67">
              <a:extLst>
                <a:ext uri="{FF2B5EF4-FFF2-40B4-BE49-F238E27FC236}">
                  <a16:creationId xmlns:a16="http://schemas.microsoft.com/office/drawing/2014/main" id="{B714B02A-C01A-4CE4-9067-A243D980637D}"/>
                </a:ext>
              </a:extLst>
            </p:cNvPr>
            <p:cNvSpPr/>
            <p:nvPr/>
          </p:nvSpPr>
          <p:spPr>
            <a:xfrm>
              <a:off x="7034452" y="5749628"/>
              <a:ext cx="1690916" cy="20178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250 ~ 800</a:t>
              </a:r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FF1BC67-8171-4702-A286-5F72DC4C33F7}"/>
                </a:ext>
              </a:extLst>
            </p:cNvPr>
            <p:cNvSpPr txBox="1"/>
            <p:nvPr/>
          </p:nvSpPr>
          <p:spPr>
            <a:xfrm>
              <a:off x="6347431" y="5684954"/>
              <a:ext cx="6870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MCC</a:t>
              </a:r>
              <a:endParaRPr lang="ko-KR" altLang="en-US" dirty="0"/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A2D45F1-DC46-4129-AF0B-1C5EE070103A}"/>
              </a:ext>
            </a:extLst>
          </p:cNvPr>
          <p:cNvGrpSpPr/>
          <p:nvPr/>
        </p:nvGrpSpPr>
        <p:grpSpPr>
          <a:xfrm>
            <a:off x="404263" y="2026715"/>
            <a:ext cx="3274984" cy="2538510"/>
            <a:chOff x="1382089" y="2755772"/>
            <a:chExt cx="3792741" cy="3218258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9435A50E-1E98-4500-9EBE-F561C6853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6336" y="2755772"/>
              <a:ext cx="1264247" cy="1264247"/>
            </a:xfrm>
            <a:prstGeom prst="rect">
              <a:avLst/>
            </a:prstGeom>
          </p:spPr>
        </p:pic>
        <p:pic>
          <p:nvPicPr>
            <p:cNvPr id="83" name="그림 82">
              <a:extLst>
                <a:ext uri="{FF2B5EF4-FFF2-40B4-BE49-F238E27FC236}">
                  <a16:creationId xmlns:a16="http://schemas.microsoft.com/office/drawing/2014/main" id="{14C72046-8FF5-4A91-809D-3851CB07D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0583" y="4525117"/>
              <a:ext cx="1264247" cy="1264247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ABFD321-91F6-4980-B0DD-839FB5F5B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2089" y="4525117"/>
              <a:ext cx="1264247" cy="1264247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2E59D92-EFE2-4BC1-821F-296CCD3CC4FB}"/>
                </a:ext>
              </a:extLst>
            </p:cNvPr>
            <p:cNvSpPr txBox="1"/>
            <p:nvPr/>
          </p:nvSpPr>
          <p:spPr>
            <a:xfrm>
              <a:off x="1697059" y="5604698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165126D-8643-460A-BDF7-F98A9AC40597}"/>
                </a:ext>
              </a:extLst>
            </p:cNvPr>
            <p:cNvSpPr txBox="1"/>
            <p:nvPr/>
          </p:nvSpPr>
          <p:spPr>
            <a:xfrm>
              <a:off x="3011142" y="3835353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B162BDC-6747-48E0-9010-9FF9F07A641B}"/>
                </a:ext>
              </a:extLst>
            </p:cNvPr>
            <p:cNvSpPr txBox="1"/>
            <p:nvPr/>
          </p:nvSpPr>
          <p:spPr>
            <a:xfrm>
              <a:off x="4275389" y="5604698"/>
              <a:ext cx="534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EC2</a:t>
              </a:r>
              <a:endParaRPr kumimoji="1" lang="ko-KR" altLang="en-US" dirty="0"/>
            </a:p>
          </p:txBody>
        </p:sp>
        <p:cxnSp>
          <p:nvCxnSpPr>
            <p:cNvPr id="88" name="구부러진 연결선[U] 7">
              <a:extLst>
                <a:ext uri="{FF2B5EF4-FFF2-40B4-BE49-F238E27FC236}">
                  <a16:creationId xmlns:a16="http://schemas.microsoft.com/office/drawing/2014/main" id="{8A83F078-B31B-43AD-9BE4-E6CE76ADCD19}"/>
                </a:ext>
              </a:extLst>
            </p:cNvPr>
            <p:cNvCxnSpPr>
              <a:stCxn id="82" idx="3"/>
              <a:endCxn id="83" idx="0"/>
            </p:cNvCxnSpPr>
            <p:nvPr/>
          </p:nvCxnSpPr>
          <p:spPr>
            <a:xfrm>
              <a:off x="3910583" y="3387896"/>
              <a:ext cx="632124" cy="1137221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구부러진 연결선[U] 20">
              <a:extLst>
                <a:ext uri="{FF2B5EF4-FFF2-40B4-BE49-F238E27FC236}">
                  <a16:creationId xmlns:a16="http://schemas.microsoft.com/office/drawing/2014/main" id="{F4552B33-A807-40A1-A3E7-DAD15ECBBEF0}"/>
                </a:ext>
              </a:extLst>
            </p:cNvPr>
            <p:cNvCxnSpPr>
              <a:cxnSpLocks/>
              <a:stCxn id="83" idx="1"/>
              <a:endCxn id="84" idx="3"/>
            </p:cNvCxnSpPr>
            <p:nvPr/>
          </p:nvCxnSpPr>
          <p:spPr>
            <a:xfrm rot="10800000">
              <a:off x="2646337" y="5157241"/>
              <a:ext cx="1264247" cy="12700"/>
            </a:xfrm>
            <a:prstGeom prst="curved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구부러진 연결선[U] 29">
              <a:extLst>
                <a:ext uri="{FF2B5EF4-FFF2-40B4-BE49-F238E27FC236}">
                  <a16:creationId xmlns:a16="http://schemas.microsoft.com/office/drawing/2014/main" id="{A7080F69-B9E5-440C-8614-158841A88B9A}"/>
                </a:ext>
              </a:extLst>
            </p:cNvPr>
            <p:cNvCxnSpPr>
              <a:cxnSpLocks/>
              <a:stCxn id="82" idx="1"/>
              <a:endCxn id="84" idx="0"/>
            </p:cNvCxnSpPr>
            <p:nvPr/>
          </p:nvCxnSpPr>
          <p:spPr>
            <a:xfrm rot="10800000" flipV="1">
              <a:off x="2014214" y="3387895"/>
              <a:ext cx="632123" cy="1137221"/>
            </a:xfrm>
            <a:prstGeom prst="curved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Google Shape;476;p32">
            <a:extLst>
              <a:ext uri="{FF2B5EF4-FFF2-40B4-BE49-F238E27FC236}">
                <a16:creationId xmlns:a16="http://schemas.microsoft.com/office/drawing/2014/main" id="{50B7282C-2351-6A41-9630-4D03483EE2D5}"/>
              </a:ext>
            </a:extLst>
          </p:cNvPr>
          <p:cNvSpPr/>
          <p:nvPr/>
        </p:nvSpPr>
        <p:spPr>
          <a:xfrm>
            <a:off x="6377712" y="1970609"/>
            <a:ext cx="1674903" cy="2614038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4" name="Google Shape;478;p32">
            <a:extLst>
              <a:ext uri="{FF2B5EF4-FFF2-40B4-BE49-F238E27FC236}">
                <a16:creationId xmlns:a16="http://schemas.microsoft.com/office/drawing/2014/main" id="{D3AD7B10-C989-4B47-9632-E5C6ECE2D636}"/>
              </a:ext>
            </a:extLst>
          </p:cNvPr>
          <p:cNvGrpSpPr/>
          <p:nvPr/>
        </p:nvGrpSpPr>
        <p:grpSpPr>
          <a:xfrm>
            <a:off x="6622843" y="3301854"/>
            <a:ext cx="1260103" cy="972048"/>
            <a:chOff x="2508343" y="1665625"/>
            <a:chExt cx="842213" cy="667029"/>
          </a:xfrm>
        </p:grpSpPr>
        <p:sp>
          <p:nvSpPr>
            <p:cNvPr id="35" name="Google Shape;479;p32">
              <a:extLst>
                <a:ext uri="{FF2B5EF4-FFF2-40B4-BE49-F238E27FC236}">
                  <a16:creationId xmlns:a16="http://schemas.microsoft.com/office/drawing/2014/main" id="{62FA44C2-7599-0C4C-AAB4-D10CA43FCD18}"/>
                </a:ext>
              </a:extLst>
            </p:cNvPr>
            <p:cNvSpPr/>
            <p:nvPr/>
          </p:nvSpPr>
          <p:spPr>
            <a:xfrm>
              <a:off x="2508412" y="1764472"/>
              <a:ext cx="842144" cy="568182"/>
            </a:xfrm>
            <a:prstGeom prst="cube">
              <a:avLst>
                <a:gd name="adj" fmla="val 32967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/>
                <a:t>Peer</a:t>
              </a:r>
              <a:endParaRPr sz="1200" b="1"/>
            </a:p>
          </p:txBody>
        </p:sp>
        <p:sp>
          <p:nvSpPr>
            <p:cNvPr id="36" name="Google Shape;480;p32">
              <a:extLst>
                <a:ext uri="{FF2B5EF4-FFF2-40B4-BE49-F238E27FC236}">
                  <a16:creationId xmlns:a16="http://schemas.microsoft.com/office/drawing/2014/main" id="{386460CC-0BB9-F64F-843A-203E3D040000}"/>
                </a:ext>
              </a:extLst>
            </p:cNvPr>
            <p:cNvSpPr/>
            <p:nvPr/>
          </p:nvSpPr>
          <p:spPr>
            <a:xfrm>
              <a:off x="2508343" y="1665625"/>
              <a:ext cx="842144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 dirty="0"/>
            </a:p>
            <a:p>
              <a:pPr algn="ctr">
                <a:buClr>
                  <a:srgbClr val="000000"/>
                </a:buClr>
                <a:buSzPts val="1100"/>
              </a:pPr>
              <a:r>
                <a:rPr lang="en-US" altLang="ko" sz="1200" dirty="0" err="1">
                  <a:solidFill>
                    <a:srgbClr val="000000"/>
                  </a:solidFill>
                </a:rPr>
                <a:t>chaincode</a:t>
              </a:r>
              <a:endParaRPr sz="1200" dirty="0"/>
            </a:p>
            <a:p>
              <a:pPr algn="ctr"/>
              <a:endParaRPr sz="12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279952" y="3023932"/>
            <a:ext cx="1692036" cy="886280"/>
            <a:chOff x="4629389" y="3042066"/>
            <a:chExt cx="1692036" cy="886280"/>
          </a:xfrm>
        </p:grpSpPr>
        <p:sp>
          <p:nvSpPr>
            <p:cNvPr id="30" name="Google Shape;472;p32">
              <a:extLst>
                <a:ext uri="{FF2B5EF4-FFF2-40B4-BE49-F238E27FC236}">
                  <a16:creationId xmlns:a16="http://schemas.microsoft.com/office/drawing/2014/main" id="{77E74ED1-04BB-A04C-BF2D-7D57429DAF5A}"/>
                </a:ext>
              </a:extLst>
            </p:cNvPr>
            <p:cNvSpPr/>
            <p:nvPr/>
          </p:nvSpPr>
          <p:spPr>
            <a:xfrm>
              <a:off x="4629389" y="3042066"/>
              <a:ext cx="1692036" cy="88628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" name="Google Shape;487;p32">
              <a:extLst>
                <a:ext uri="{FF2B5EF4-FFF2-40B4-BE49-F238E27FC236}">
                  <a16:creationId xmlns:a16="http://schemas.microsoft.com/office/drawing/2014/main" id="{902B4790-4776-C746-AB94-FE068BD5627F}"/>
                </a:ext>
              </a:extLst>
            </p:cNvPr>
            <p:cNvSpPr/>
            <p:nvPr/>
          </p:nvSpPr>
          <p:spPr>
            <a:xfrm>
              <a:off x="4744348" y="3135950"/>
              <a:ext cx="1421893" cy="710167"/>
            </a:xfrm>
            <a:prstGeom prst="can">
              <a:avLst>
                <a:gd name="adj" fmla="val 13728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 dirty="0"/>
                <a:t>Fabric Client</a:t>
              </a:r>
              <a:endParaRPr sz="1200" b="1" dirty="0"/>
            </a:p>
            <a:p>
              <a:pPr algn="ctr"/>
              <a:r>
                <a:rPr lang="en-US" altLang="ko" sz="1200" b="1" dirty="0"/>
                <a:t>API SERVER</a:t>
              </a:r>
              <a:endParaRPr sz="1200" b="1" dirty="0"/>
            </a:p>
            <a:p>
              <a:pPr algn="ctr"/>
              <a:r>
                <a:rPr lang="en-US" altLang="ko" sz="1200" b="1" dirty="0"/>
                <a:t>(HLF SDK)</a:t>
              </a:r>
              <a:endParaRPr sz="1200" b="1" dirty="0"/>
            </a:p>
          </p:txBody>
        </p:sp>
      </p:grpSp>
      <p:grpSp>
        <p:nvGrpSpPr>
          <p:cNvPr id="55" name="Google Shape;508;p32">
            <a:extLst>
              <a:ext uri="{FF2B5EF4-FFF2-40B4-BE49-F238E27FC236}">
                <a16:creationId xmlns:a16="http://schemas.microsoft.com/office/drawing/2014/main" id="{B7BB5287-4E5F-4542-B6C9-C29DCD00A22F}"/>
              </a:ext>
            </a:extLst>
          </p:cNvPr>
          <p:cNvGrpSpPr/>
          <p:nvPr/>
        </p:nvGrpSpPr>
        <p:grpSpPr>
          <a:xfrm>
            <a:off x="6609654" y="2180536"/>
            <a:ext cx="1260038" cy="992023"/>
            <a:chOff x="2643350" y="353800"/>
            <a:chExt cx="832197" cy="730850"/>
          </a:xfrm>
        </p:grpSpPr>
        <p:sp>
          <p:nvSpPr>
            <p:cNvPr id="56" name="Google Shape;509;p32">
              <a:extLst>
                <a:ext uri="{FF2B5EF4-FFF2-40B4-BE49-F238E27FC236}">
                  <a16:creationId xmlns:a16="http://schemas.microsoft.com/office/drawing/2014/main" id="{32A0EAF6-1B86-9B4F-881F-55F68B1AB52F}"/>
                </a:ext>
              </a:extLst>
            </p:cNvPr>
            <p:cNvSpPr/>
            <p:nvPr/>
          </p:nvSpPr>
          <p:spPr>
            <a:xfrm>
              <a:off x="2643375" y="598050"/>
              <a:ext cx="832172" cy="486600"/>
            </a:xfrm>
            <a:prstGeom prst="cube">
              <a:avLst>
                <a:gd name="adj" fmla="val 39205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b="1"/>
                <a:t>Orderer</a:t>
              </a:r>
              <a:endParaRPr sz="1200" b="1"/>
            </a:p>
          </p:txBody>
        </p:sp>
        <p:sp>
          <p:nvSpPr>
            <p:cNvPr id="57" name="Google Shape;510;p32">
              <a:extLst>
                <a:ext uri="{FF2B5EF4-FFF2-40B4-BE49-F238E27FC236}">
                  <a16:creationId xmlns:a16="http://schemas.microsoft.com/office/drawing/2014/main" id="{A8BA4ECB-A6D0-8E41-B28A-29AA18735DC4}"/>
                </a:ext>
              </a:extLst>
            </p:cNvPr>
            <p:cNvSpPr/>
            <p:nvPr/>
          </p:nvSpPr>
          <p:spPr>
            <a:xfrm>
              <a:off x="2643350" y="477625"/>
              <a:ext cx="832172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altLang="ko" sz="1200" dirty="0"/>
                <a:t>zookeeper</a:t>
              </a:r>
              <a:endParaRPr sz="1200" dirty="0"/>
            </a:p>
          </p:txBody>
        </p:sp>
        <p:sp>
          <p:nvSpPr>
            <p:cNvPr id="58" name="Google Shape;511;p32">
              <a:extLst>
                <a:ext uri="{FF2B5EF4-FFF2-40B4-BE49-F238E27FC236}">
                  <a16:creationId xmlns:a16="http://schemas.microsoft.com/office/drawing/2014/main" id="{3888777D-621A-334A-9765-6CD7128A52A1}"/>
                </a:ext>
              </a:extLst>
            </p:cNvPr>
            <p:cNvSpPr/>
            <p:nvPr/>
          </p:nvSpPr>
          <p:spPr>
            <a:xfrm>
              <a:off x="2643350" y="353800"/>
              <a:ext cx="832172" cy="307500"/>
            </a:xfrm>
            <a:prstGeom prst="cube">
              <a:avLst>
                <a:gd name="adj" fmla="val 60642"/>
              </a:avLst>
            </a:prstGeom>
            <a:solidFill>
              <a:srgbClr val="FF9900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endParaRPr sz="1200"/>
            </a:p>
            <a:p>
              <a:pPr algn="ctr"/>
              <a:r>
                <a:rPr lang="en-US" altLang="ko" sz="1200">
                  <a:solidFill>
                    <a:srgbClr val="000000"/>
                  </a:solidFill>
                </a:rPr>
                <a:t>kafka</a:t>
              </a:r>
              <a:endParaRPr sz="1200"/>
            </a:p>
            <a:p>
              <a:pPr algn="ctr"/>
              <a:endParaRPr sz="1200"/>
            </a:p>
          </p:txBody>
        </p:sp>
      </p:grpSp>
      <p:sp>
        <p:nvSpPr>
          <p:cNvPr id="67" name="타원 66">
            <a:extLst>
              <a:ext uri="{FF2B5EF4-FFF2-40B4-BE49-F238E27FC236}">
                <a16:creationId xmlns:a16="http://schemas.microsoft.com/office/drawing/2014/main" id="{5428239C-62CB-8E47-A598-9AE970309D76}"/>
              </a:ext>
            </a:extLst>
          </p:cNvPr>
          <p:cNvSpPr/>
          <p:nvPr/>
        </p:nvSpPr>
        <p:spPr>
          <a:xfrm>
            <a:off x="7523320" y="5518886"/>
            <a:ext cx="49205" cy="49205"/>
          </a:xfrm>
          <a:prstGeom prst="ellipse">
            <a:avLst/>
          </a:prstGeom>
          <a:solidFill>
            <a:srgbClr val="626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5ED175E-C123-8C4A-B148-BE9F9FB9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6790" y="2729960"/>
            <a:ext cx="789648" cy="783860"/>
          </a:xfrm>
          <a:prstGeom prst="rect">
            <a:avLst/>
          </a:prstGeom>
        </p:spPr>
      </p:pic>
      <p:sp>
        <p:nvSpPr>
          <p:cNvPr id="3" name="오른쪽 화살표 2"/>
          <p:cNvSpPr/>
          <p:nvPr/>
        </p:nvSpPr>
        <p:spPr>
          <a:xfrm>
            <a:off x="5975819" y="3332234"/>
            <a:ext cx="424088" cy="2694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오른쪽 화살표 90"/>
          <p:cNvSpPr/>
          <p:nvPr/>
        </p:nvSpPr>
        <p:spPr>
          <a:xfrm rot="16200000">
            <a:off x="6952342" y="3139219"/>
            <a:ext cx="424088" cy="269466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꺾인 연결선 5"/>
          <p:cNvCxnSpPr>
            <a:stCxn id="35" idx="5"/>
            <a:endCxn id="68" idx="2"/>
          </p:cNvCxnSpPr>
          <p:nvPr/>
        </p:nvCxnSpPr>
        <p:spPr>
          <a:xfrm flipV="1">
            <a:off x="7882946" y="3513820"/>
            <a:ext cx="978668" cy="209599"/>
          </a:xfrm>
          <a:prstGeom prst="bentConnector2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97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623087"/>
            <a:ext cx="9906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1CCD1F3-81A0-4885-B58F-ED118BA16C7E}"/>
              </a:ext>
            </a:extLst>
          </p:cNvPr>
          <p:cNvSpPr txBox="1"/>
          <p:nvPr/>
        </p:nvSpPr>
        <p:spPr>
          <a:xfrm>
            <a:off x="216413" y="166168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Ⅱ. </a:t>
            </a:r>
            <a:r>
              <a:rPr lang="en-US" altLang="ko-KR" sz="2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PoC</a:t>
            </a:r>
            <a:r>
              <a:rPr lang="en-US" altLang="ko-KR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2E656A0-874B-4EDB-B643-47E9D70ACFCE}"/>
              </a:ext>
            </a:extLst>
          </p:cNvPr>
          <p:cNvSpPr txBox="1"/>
          <p:nvPr/>
        </p:nvSpPr>
        <p:spPr>
          <a:xfrm>
            <a:off x="7426162" y="18743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시나리오 소개</a:t>
            </a:r>
            <a:endParaRPr lang="ko-KR" altLang="en-US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EBD1A7-5B06-4BF4-9E03-282D4AB66440}"/>
              </a:ext>
            </a:extLst>
          </p:cNvPr>
          <p:cNvSpPr txBox="1"/>
          <p:nvPr/>
        </p:nvSpPr>
        <p:spPr>
          <a:xfrm>
            <a:off x="373907" y="809203"/>
            <a:ext cx="925712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altLang="ko-KR" sz="1600" b="1" dirty="0"/>
              <a:t>Smart Contract </a:t>
            </a:r>
            <a:r>
              <a:rPr lang="ko-KR" altLang="ko-KR" sz="1600" b="1" dirty="0"/>
              <a:t>및 분산 스토리지</a:t>
            </a:r>
            <a:r>
              <a:rPr lang="en-US" altLang="ko-KR" sz="1600" b="1" dirty="0"/>
              <a:t>(IPFS)</a:t>
            </a:r>
            <a:r>
              <a:rPr lang="ko-KR" altLang="ko-KR" sz="1600" b="1" dirty="0"/>
              <a:t>를 이용하여 개인정보를 수집</a:t>
            </a:r>
            <a:r>
              <a:rPr lang="en-US" altLang="ko-KR" sz="1600" b="1" dirty="0"/>
              <a:t>/</a:t>
            </a:r>
            <a:r>
              <a:rPr lang="ko-KR" altLang="ko-KR" sz="1600" b="1" dirty="0"/>
              <a:t>저장하여 안전하게 보관하고</a:t>
            </a:r>
            <a:r>
              <a:rPr lang="en-US" altLang="ko-KR" sz="1600" b="1" dirty="0"/>
              <a:t>,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ko-KR" altLang="en-US" sz="1600" b="1" dirty="0"/>
              <a:t>그 </a:t>
            </a:r>
            <a:r>
              <a:rPr lang="ko-KR" altLang="ko-KR" sz="1600" b="1" dirty="0"/>
              <a:t>이용내역을 </a:t>
            </a:r>
            <a:r>
              <a:rPr lang="en-US" altLang="ko-KR" sz="1600" b="1" dirty="0"/>
              <a:t>Blockchain</a:t>
            </a:r>
            <a:r>
              <a:rPr lang="ko-KR" altLang="ko-KR" sz="1600" b="1" dirty="0"/>
              <a:t>에 기록</a:t>
            </a:r>
            <a:r>
              <a:rPr lang="ko-KR" altLang="en-US" sz="1600" b="1" dirty="0"/>
              <a:t>하는 서비스 시나리오를 소개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69" b="11397"/>
          <a:stretch/>
        </p:blipFill>
        <p:spPr>
          <a:xfrm>
            <a:off x="430470" y="1554480"/>
            <a:ext cx="9144000" cy="53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뫼비우스 Regular"/>
        <a:ea typeface="뫼비우스 Regular"/>
        <a:cs typeface=""/>
      </a:majorFont>
      <a:minorFont>
        <a:latin typeface="뫼비우스 Regular"/>
        <a:ea typeface="뫼비우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52891</TotalTime>
  <Words>1755</Words>
  <Application>Microsoft Office PowerPoint</Application>
  <PresentationFormat>A4 용지(210x297mm)</PresentationFormat>
  <Paragraphs>404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17</vt:i4>
      </vt:variant>
    </vt:vector>
  </HeadingPairs>
  <TitlesOfParts>
    <vt:vector size="29" baseType="lpstr">
      <vt:lpstr>굴림</vt:lpstr>
      <vt:lpstr>나눔고딕 ExtraBold</vt:lpstr>
      <vt:lpstr>나눔바른고딕</vt:lpstr>
      <vt:lpstr>맑은 고딕</vt:lpstr>
      <vt:lpstr>뫼비우스 Bold</vt:lpstr>
      <vt:lpstr>뫼비우스 Regular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SK텔레콤 Big Data Solution 상품  런칭쇼</dc:title>
  <dc:creator>박주석</dc:creator>
  <cp:lastModifiedBy>Windows 사용자</cp:lastModifiedBy>
  <cp:revision>856</cp:revision>
  <cp:lastPrinted>2018-10-17T00:05:48Z</cp:lastPrinted>
  <dcterms:created xsi:type="dcterms:W3CDTF">2016-03-30T07:52:39Z</dcterms:created>
  <dcterms:modified xsi:type="dcterms:W3CDTF">2018-10-25T02:12:31Z</dcterms:modified>
</cp:coreProperties>
</file>